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51"/>
  </p:notesMasterIdLst>
  <p:handoutMasterIdLst>
    <p:handoutMasterId r:id="rId52"/>
  </p:handoutMasterIdLst>
  <p:sldIdLst>
    <p:sldId id="462" r:id="rId8"/>
    <p:sldId id="463" r:id="rId9"/>
    <p:sldId id="464" r:id="rId10"/>
    <p:sldId id="466" r:id="rId11"/>
    <p:sldId id="467" r:id="rId12"/>
    <p:sldId id="528" r:id="rId13"/>
    <p:sldId id="530" r:id="rId14"/>
    <p:sldId id="529" r:id="rId15"/>
    <p:sldId id="531" r:id="rId16"/>
    <p:sldId id="532" r:id="rId17"/>
    <p:sldId id="533" r:id="rId18"/>
    <p:sldId id="506" r:id="rId19"/>
    <p:sldId id="534" r:id="rId20"/>
    <p:sldId id="535" r:id="rId21"/>
    <p:sldId id="536" r:id="rId22"/>
    <p:sldId id="537" r:id="rId23"/>
    <p:sldId id="538" r:id="rId24"/>
    <p:sldId id="539" r:id="rId25"/>
    <p:sldId id="540" r:id="rId26"/>
    <p:sldId id="546" r:id="rId27"/>
    <p:sldId id="541" r:id="rId28"/>
    <p:sldId id="542" r:id="rId29"/>
    <p:sldId id="543" r:id="rId30"/>
    <p:sldId id="544" r:id="rId31"/>
    <p:sldId id="545" r:id="rId32"/>
    <p:sldId id="547" r:id="rId33"/>
    <p:sldId id="461" r:id="rId34"/>
    <p:sldId id="549" r:id="rId35"/>
    <p:sldId id="507" r:id="rId36"/>
    <p:sldId id="550" r:id="rId37"/>
    <p:sldId id="551" r:id="rId38"/>
    <p:sldId id="552" r:id="rId39"/>
    <p:sldId id="553" r:id="rId40"/>
    <p:sldId id="554" r:id="rId41"/>
    <p:sldId id="555" r:id="rId42"/>
    <p:sldId id="556" r:id="rId43"/>
    <p:sldId id="557" r:id="rId44"/>
    <p:sldId id="558" r:id="rId45"/>
    <p:sldId id="559" r:id="rId46"/>
    <p:sldId id="560" r:id="rId47"/>
    <p:sldId id="561" r:id="rId48"/>
    <p:sldId id="452" r:id="rId49"/>
    <p:sldId id="264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206"/>
    <a:srgbClr val="AD2B26"/>
    <a:srgbClr val="49504F"/>
    <a:srgbClr val="B70006"/>
    <a:srgbClr val="FFFFE4"/>
    <a:srgbClr val="919191"/>
    <a:srgbClr val="333333"/>
    <a:srgbClr val="FFFFFF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5" autoAdjust="0"/>
    <p:restoredTop sz="90554" autoAdjust="0"/>
  </p:normalViewPr>
  <p:slideViewPr>
    <p:cSldViewPr snapToGrid="0">
      <p:cViewPr varScale="1">
        <p:scale>
          <a:sx n="77" d="100"/>
          <a:sy n="77" d="100"/>
        </p:scale>
        <p:origin x="56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2021/2/23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26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777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37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225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469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379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309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639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03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=""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=""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=""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=""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=""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=""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=""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=""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=""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=""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=""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=""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=""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=""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=""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=""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=""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=""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=""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=""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=""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=""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=""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=""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=""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=""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=""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=""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=""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>
            <a:extLst>
              <a:ext uri="{FF2B5EF4-FFF2-40B4-BE49-F238E27FC236}">
                <a16:creationId xmlns=""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=""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=""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=""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=""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=""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=""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=""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=""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=""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=""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=""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=""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=""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=""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=""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=""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=""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=""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=""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=""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=""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=""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=""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=""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=""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=""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=""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=""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=""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=""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=""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=""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=""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=""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=""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=""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=""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=""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=""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Python</a:t>
            </a:r>
            <a:r>
              <a:rPr lang="zh-CN" altLang="en-US" dirty="0" smtClean="0"/>
              <a:t>运算符与判断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人生苦</a:t>
            </a:r>
            <a:r>
              <a:rPr kumimoji="1" lang="zh-CN" altLang="en-US" dirty="0" smtClean="0"/>
              <a:t>短，我学</a:t>
            </a:r>
            <a:r>
              <a:rPr kumimoji="1" lang="en-US" altLang="zh-CN" smtClean="0"/>
              <a:t>Python</a:t>
            </a:r>
            <a:r>
              <a:rPr kumimoji="1" lang="en-US" altLang="zh-CN"/>
              <a:t>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数据类型转换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、为什么需要数据类型转换呢？</a:t>
            </a:r>
            <a:endParaRPr lang="zh-CN" altLang="en-US" dirty="0"/>
          </a:p>
        </p:txBody>
      </p:sp>
      <p:sp>
        <p:nvSpPr>
          <p:cNvPr id="8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863281" y="17985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问</a:t>
            </a:r>
            <a:r>
              <a:rPr lang="zh-CN" altLang="en-US" dirty="0" smtClean="0"/>
              <a:t>：以超市收银系统为例，</a:t>
            </a:r>
            <a:r>
              <a:rPr lang="en-US" altLang="zh-CN" dirty="0" smtClean="0"/>
              <a:t>input</a:t>
            </a:r>
            <a:r>
              <a:rPr lang="en-US" altLang="zh-CN" dirty="0"/>
              <a:t>()</a:t>
            </a:r>
            <a:r>
              <a:rPr lang="zh-CN" altLang="en-US" dirty="0"/>
              <a:t>接收用户输入的数据都是字符串类型，如果用户</a:t>
            </a:r>
            <a:r>
              <a:rPr lang="zh-CN" altLang="en-US" dirty="0" smtClean="0"/>
              <a:t>输入商品价格为</a:t>
            </a:r>
            <a:r>
              <a:rPr lang="en-US" altLang="zh-CN" dirty="0" smtClean="0"/>
              <a:t>18.5</a:t>
            </a:r>
            <a:r>
              <a:rPr lang="zh-CN" altLang="en-US" dirty="0" smtClean="0"/>
              <a:t>，想得到浮点型数据该</a:t>
            </a:r>
            <a:r>
              <a:rPr lang="zh-CN" altLang="en-US" dirty="0"/>
              <a:t>如何</a:t>
            </a:r>
            <a:r>
              <a:rPr lang="zh-CN" altLang="en-US" dirty="0" smtClean="0"/>
              <a:t>操作呢？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答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B60206"/>
                </a:solidFill>
              </a:rPr>
              <a:t>转换数据类型即可，即将字符串类型转换成整型。</a:t>
            </a:r>
          </a:p>
        </p:txBody>
      </p:sp>
    </p:spTree>
    <p:extLst>
      <p:ext uri="{BB962C8B-B14F-4D97-AF65-F5344CB8AC3E}">
        <p14:creationId xmlns:p14="http://schemas.microsoft.com/office/powerpoint/2010/main" val="288330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数据类型转换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、数据类型转换函数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852741"/>
              </p:ext>
            </p:extLst>
          </p:nvPr>
        </p:nvGraphicFramePr>
        <p:xfrm>
          <a:off x="834885" y="1556660"/>
          <a:ext cx="10823714" cy="4710943"/>
        </p:xfrm>
        <a:graphic>
          <a:graphicData uri="http://schemas.openxmlformats.org/drawingml/2006/table">
            <a:tbl>
              <a:tblPr/>
              <a:tblGrid>
                <a:gridCol w="5411857"/>
                <a:gridCol w="5411857"/>
              </a:tblGrid>
              <a:tr h="1934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函数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说明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19343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AD2B26"/>
                          </a:solidFill>
                          <a:effectLst/>
                        </a:rPr>
                        <a:t>int(x [,base ])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将</a:t>
                      </a:r>
                      <a:r>
                        <a:rPr lang="en-US" altLang="zh-CN" sz="1600" dirty="0">
                          <a:solidFill>
                            <a:srgbClr val="AD2B26"/>
                          </a:solidFill>
                          <a:effectLst/>
                        </a:rPr>
                        <a:t>x</a:t>
                      </a:r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转换为一个整数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AD2B26"/>
                          </a:solidFill>
                          <a:effectLst/>
                        </a:rPr>
                        <a:t>float(x)</a:t>
                      </a:r>
                      <a:endParaRPr lang="en-US" sz="1600" dirty="0">
                        <a:solidFill>
                          <a:srgbClr val="AD2B26"/>
                        </a:solidFill>
                        <a:effectLst/>
                      </a:endParaRP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将</a:t>
                      </a:r>
                      <a:r>
                        <a:rPr lang="en-US" altLang="zh-CN" sz="1600" dirty="0">
                          <a:solidFill>
                            <a:srgbClr val="AD2B26"/>
                          </a:solidFill>
                          <a:effectLst/>
                        </a:rPr>
                        <a:t>x</a:t>
                      </a:r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转换为一个浮点数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348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complex(real [,</a:t>
                      </a:r>
                      <a:r>
                        <a:rPr lang="en-US" sz="1600" dirty="0" err="1">
                          <a:effectLst/>
                        </a:rPr>
                        <a:t>imag</a:t>
                      </a:r>
                      <a:r>
                        <a:rPr lang="en-US" sz="1600" dirty="0">
                          <a:effectLst/>
                        </a:rPr>
                        <a:t> ])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</a:rPr>
                        <a:t>创建一个复数，</a:t>
                      </a:r>
                      <a:r>
                        <a:rPr lang="en-US" altLang="zh-CN" sz="1600" dirty="0">
                          <a:effectLst/>
                        </a:rPr>
                        <a:t>real</a:t>
                      </a:r>
                      <a:r>
                        <a:rPr lang="zh-CN" altLang="en-US" sz="1600" dirty="0">
                          <a:effectLst/>
                        </a:rPr>
                        <a:t>为实部，</a:t>
                      </a:r>
                      <a:r>
                        <a:rPr lang="en-US" altLang="zh-CN" sz="1600" dirty="0" err="1">
                          <a:effectLst/>
                        </a:rPr>
                        <a:t>imag</a:t>
                      </a:r>
                      <a:r>
                        <a:rPr lang="zh-CN" altLang="en-US" sz="1600" dirty="0">
                          <a:effectLst/>
                        </a:rPr>
                        <a:t>为虚部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rgbClr val="AD2B26"/>
                          </a:solidFill>
                          <a:effectLst/>
                        </a:rPr>
                        <a:t>str</a:t>
                      </a:r>
                      <a:r>
                        <a:rPr lang="en-US" sz="1600" dirty="0" smtClean="0">
                          <a:solidFill>
                            <a:srgbClr val="AD2B26"/>
                          </a:solidFill>
                          <a:effectLst/>
                        </a:rPr>
                        <a:t>(x)</a:t>
                      </a:r>
                      <a:endParaRPr lang="en-US" sz="1600" dirty="0">
                        <a:solidFill>
                          <a:srgbClr val="AD2B26"/>
                        </a:solidFill>
                        <a:effectLst/>
                      </a:endParaRP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将对象 </a:t>
                      </a:r>
                      <a:r>
                        <a:rPr lang="en-US" altLang="zh-CN" sz="1600" dirty="0">
                          <a:solidFill>
                            <a:srgbClr val="AD2B26"/>
                          </a:solidFill>
                          <a:effectLst/>
                        </a:rPr>
                        <a:t>x </a:t>
                      </a:r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转换为字符串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348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effectLst/>
                        </a:rPr>
                        <a:t>repr</a:t>
                      </a:r>
                      <a:r>
                        <a:rPr lang="en-US" sz="1600" dirty="0" smtClean="0">
                          <a:effectLst/>
                        </a:rPr>
                        <a:t>(x)</a:t>
                      </a:r>
                      <a:endParaRPr lang="en-US" sz="1600" dirty="0">
                        <a:effectLst/>
                      </a:endParaRP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</a:rPr>
                        <a:t>将对象 </a:t>
                      </a:r>
                      <a:r>
                        <a:rPr lang="en-US" altLang="zh-CN" sz="1600" dirty="0">
                          <a:effectLst/>
                        </a:rPr>
                        <a:t>x </a:t>
                      </a:r>
                      <a:r>
                        <a:rPr lang="zh-CN" altLang="en-US" sz="1600" dirty="0">
                          <a:effectLst/>
                        </a:rPr>
                        <a:t>转换为表达式字符串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rgbClr val="AD2B26"/>
                          </a:solidFill>
                          <a:effectLst/>
                        </a:rPr>
                        <a:t>eval</a:t>
                      </a:r>
                      <a:r>
                        <a:rPr lang="en-US" sz="1600" dirty="0" smtClean="0">
                          <a:solidFill>
                            <a:srgbClr val="AD2B26"/>
                          </a:solidFill>
                          <a:effectLst/>
                        </a:rPr>
                        <a:t>(</a:t>
                      </a:r>
                      <a:r>
                        <a:rPr lang="en-US" sz="1600" dirty="0" err="1" smtClean="0">
                          <a:solidFill>
                            <a:srgbClr val="AD2B26"/>
                          </a:solidFill>
                          <a:effectLst/>
                        </a:rPr>
                        <a:t>str</a:t>
                      </a:r>
                      <a:r>
                        <a:rPr lang="en-US" sz="1600" dirty="0" smtClean="0">
                          <a:solidFill>
                            <a:srgbClr val="AD2B26"/>
                          </a:solidFill>
                          <a:effectLst/>
                        </a:rPr>
                        <a:t>)</a:t>
                      </a:r>
                      <a:endParaRPr lang="en-US" sz="1600" dirty="0">
                        <a:solidFill>
                          <a:srgbClr val="AD2B26"/>
                        </a:solidFill>
                        <a:effectLst/>
                      </a:endParaRP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用来计算在字符串中的有效</a:t>
                      </a:r>
                      <a:r>
                        <a:rPr lang="en-US" altLang="zh-CN" sz="1600" dirty="0">
                          <a:solidFill>
                            <a:srgbClr val="AD2B26"/>
                          </a:solidFill>
                          <a:effectLst/>
                        </a:rPr>
                        <a:t>Python</a:t>
                      </a:r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表达式</a:t>
                      </a:r>
                      <a:r>
                        <a:rPr lang="en-US" altLang="zh-CN" sz="1600" dirty="0">
                          <a:solidFill>
                            <a:srgbClr val="AD2B26"/>
                          </a:solidFill>
                          <a:effectLst/>
                        </a:rPr>
                        <a:t>,</a:t>
                      </a:r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并返回一个对象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3420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AD2B26"/>
                          </a:solidFill>
                          <a:effectLst/>
                        </a:rPr>
                        <a:t>tuple(s)</a:t>
                      </a:r>
                      <a:endParaRPr lang="en-US" sz="1600" dirty="0">
                        <a:solidFill>
                          <a:srgbClr val="AD2B26"/>
                        </a:solidFill>
                        <a:effectLst/>
                      </a:endParaRP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将序列 </a:t>
                      </a:r>
                      <a:r>
                        <a:rPr lang="en-US" altLang="zh-CN" sz="1600" dirty="0">
                          <a:solidFill>
                            <a:srgbClr val="AD2B26"/>
                          </a:solidFill>
                          <a:effectLst/>
                        </a:rPr>
                        <a:t>s </a:t>
                      </a:r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转换为一个元组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AD2B26"/>
                          </a:solidFill>
                          <a:effectLst/>
                        </a:rPr>
                        <a:t>list(s)</a:t>
                      </a:r>
                      <a:endParaRPr lang="en-US" sz="1600" dirty="0">
                        <a:solidFill>
                          <a:srgbClr val="AD2B26"/>
                        </a:solidFill>
                        <a:effectLst/>
                      </a:endParaRP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将序列 </a:t>
                      </a:r>
                      <a:r>
                        <a:rPr lang="en-US" altLang="zh-CN" sz="1600" dirty="0">
                          <a:solidFill>
                            <a:srgbClr val="AD2B26"/>
                          </a:solidFill>
                          <a:effectLst/>
                        </a:rPr>
                        <a:t>s </a:t>
                      </a:r>
                      <a:r>
                        <a:rPr lang="zh-CN" altLang="en-US" sz="1600" dirty="0">
                          <a:solidFill>
                            <a:srgbClr val="AD2B26"/>
                          </a:solidFill>
                          <a:effectLst/>
                        </a:rPr>
                        <a:t>转换为一个列表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348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effectLst/>
                        </a:rPr>
                        <a:t>chr</a:t>
                      </a:r>
                      <a:r>
                        <a:rPr lang="en-US" sz="1600" dirty="0" smtClean="0">
                          <a:effectLst/>
                        </a:rPr>
                        <a:t>(x)</a:t>
                      </a:r>
                      <a:endParaRPr lang="en-US" sz="1600" dirty="0">
                        <a:effectLst/>
                      </a:endParaRP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</a:rPr>
                        <a:t>将一个整数转换为一个</a:t>
                      </a:r>
                      <a:r>
                        <a:rPr lang="en-US" altLang="zh-CN" sz="1600" dirty="0">
                          <a:effectLst/>
                        </a:rPr>
                        <a:t>Unicode</a:t>
                      </a:r>
                      <a:r>
                        <a:rPr lang="zh-CN" altLang="en-US" sz="1600" dirty="0">
                          <a:effectLst/>
                        </a:rPr>
                        <a:t>字符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effectLst/>
                        </a:rPr>
                        <a:t>ord</a:t>
                      </a:r>
                      <a:r>
                        <a:rPr lang="en-US" sz="1600" dirty="0" smtClean="0">
                          <a:effectLst/>
                        </a:rPr>
                        <a:t>(x)</a:t>
                      </a:r>
                      <a:endParaRPr lang="en-US" sz="1600" dirty="0">
                        <a:effectLst/>
                      </a:endParaRP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</a:rPr>
                        <a:t>将一个字符转换为它的</a:t>
                      </a:r>
                      <a:r>
                        <a:rPr lang="en-US" altLang="zh-CN" sz="1600" dirty="0">
                          <a:effectLst/>
                        </a:rPr>
                        <a:t>ASCII</a:t>
                      </a:r>
                      <a:r>
                        <a:rPr lang="zh-CN" altLang="en-US" sz="1600" dirty="0">
                          <a:effectLst/>
                        </a:rPr>
                        <a:t>整数值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348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effectLst/>
                        </a:rPr>
                        <a:t>hex(x)</a:t>
                      </a:r>
                      <a:endParaRPr lang="en-US" sz="1600" dirty="0">
                        <a:effectLst/>
                      </a:endParaRP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</a:rPr>
                        <a:t>将一个整数转换为一个十六进制字符串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effectLst/>
                        </a:rPr>
                        <a:t>oct</a:t>
                      </a:r>
                      <a:r>
                        <a:rPr lang="en-US" sz="1600" dirty="0" smtClean="0">
                          <a:effectLst/>
                        </a:rPr>
                        <a:t>(x)</a:t>
                      </a:r>
                      <a:endParaRPr lang="en-US" sz="1600" dirty="0">
                        <a:effectLst/>
                      </a:endParaRP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</a:rPr>
                        <a:t>将一个整数转换为一个八进制字符串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348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effectLst/>
                        </a:rPr>
                        <a:t>bin(x)</a:t>
                      </a:r>
                      <a:endParaRPr lang="en-US" sz="1600" dirty="0">
                        <a:effectLst/>
                      </a:endParaRP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</a:rPr>
                        <a:t>将一个整数转换为一个二进制字符串</a:t>
                      </a:r>
                    </a:p>
                  </a:txBody>
                  <a:tcPr marL="38639" marR="38639" marT="17833" marB="1783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29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数据类型转换</a:t>
            </a:r>
            <a:endParaRPr kumimoji="1"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=""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案例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接收用户输入，用户输入“</a:t>
            </a:r>
            <a:r>
              <a:rPr kumimoji="1" lang="en-US" altLang="zh-CN" dirty="0"/>
              <a:t>1”</a:t>
            </a:r>
            <a:r>
              <a:rPr kumimoji="1" lang="zh-CN" altLang="en-US" dirty="0"/>
              <a:t>，将这个数据</a:t>
            </a:r>
            <a:r>
              <a:rPr kumimoji="1" lang="en-US" altLang="zh-CN" dirty="0"/>
              <a:t>1</a:t>
            </a:r>
            <a:r>
              <a:rPr kumimoji="1" lang="zh-CN" altLang="en-US" dirty="0"/>
              <a:t>转换成整型。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93626" y="1635973"/>
            <a:ext cx="10666853" cy="313932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# 1. </a:t>
            </a:r>
            <a:r>
              <a:rPr lang="zh-CN" altLang="en-US" dirty="0"/>
              <a:t>接收用户输入</a:t>
            </a:r>
          </a:p>
          <a:p>
            <a:r>
              <a:rPr lang="en-US" altLang="zh-CN" dirty="0" err="1"/>
              <a:t>num</a:t>
            </a:r>
            <a:r>
              <a:rPr lang="en-US" altLang="zh-CN" dirty="0"/>
              <a:t> = input('</a:t>
            </a:r>
            <a:r>
              <a:rPr lang="zh-CN" altLang="en-US" dirty="0"/>
              <a:t>请输入您的幸运数字：</a:t>
            </a:r>
            <a:r>
              <a:rPr lang="en-US" altLang="zh-CN" dirty="0"/>
              <a:t>')</a:t>
            </a:r>
          </a:p>
          <a:p>
            <a:endParaRPr lang="en-US" altLang="zh-CN" dirty="0"/>
          </a:p>
          <a:p>
            <a:r>
              <a:rPr lang="en-US" altLang="zh-CN" dirty="0"/>
              <a:t># 2. </a:t>
            </a:r>
            <a:r>
              <a:rPr lang="zh-CN" altLang="en-US" dirty="0"/>
              <a:t>打印结果</a:t>
            </a:r>
          </a:p>
          <a:p>
            <a:r>
              <a:rPr lang="en-US" altLang="zh-CN" dirty="0"/>
              <a:t>print(f"</a:t>
            </a:r>
            <a:r>
              <a:rPr lang="zh-CN" altLang="en-US" dirty="0"/>
              <a:t>您的幸运数字是</a:t>
            </a:r>
            <a:r>
              <a:rPr lang="en-US" altLang="zh-CN" dirty="0"/>
              <a:t>{</a:t>
            </a:r>
            <a:r>
              <a:rPr lang="en-US" altLang="zh-CN" dirty="0" err="1"/>
              <a:t>num</a:t>
            </a:r>
            <a:r>
              <a:rPr lang="en-US" altLang="zh-CN" dirty="0"/>
              <a:t>}")</a:t>
            </a:r>
          </a:p>
          <a:p>
            <a:endParaRPr lang="en-US" altLang="zh-CN" dirty="0"/>
          </a:p>
          <a:p>
            <a:r>
              <a:rPr lang="en-US" altLang="zh-CN" dirty="0"/>
              <a:t># 3. </a:t>
            </a:r>
            <a:r>
              <a:rPr lang="zh-CN" altLang="en-US" dirty="0"/>
              <a:t>检测接收到的用户输入的数据类型 </a:t>
            </a:r>
            <a:r>
              <a:rPr lang="en-US" altLang="zh-CN" dirty="0"/>
              <a:t>-- </a:t>
            </a:r>
            <a:r>
              <a:rPr lang="en-US" altLang="zh-CN" dirty="0" err="1"/>
              <a:t>str</a:t>
            </a:r>
            <a:r>
              <a:rPr lang="zh-CN" altLang="en-US" dirty="0"/>
              <a:t>类型</a:t>
            </a:r>
          </a:p>
          <a:p>
            <a:r>
              <a:rPr lang="en-US" altLang="zh-CN" dirty="0"/>
              <a:t>print(type(</a:t>
            </a:r>
            <a:r>
              <a:rPr lang="en-US" altLang="zh-CN" dirty="0" err="1"/>
              <a:t>num</a:t>
            </a:r>
            <a:r>
              <a:rPr lang="en-US" altLang="zh-CN" dirty="0"/>
              <a:t>))</a:t>
            </a:r>
          </a:p>
          <a:p>
            <a:endParaRPr lang="en-US" altLang="zh-CN" dirty="0"/>
          </a:p>
          <a:p>
            <a:r>
              <a:rPr lang="en-US" altLang="zh-CN" dirty="0"/>
              <a:t># 4. </a:t>
            </a:r>
            <a:r>
              <a:rPr lang="zh-CN" altLang="en-US" dirty="0"/>
              <a:t>转换数据类型为整型 </a:t>
            </a:r>
            <a:r>
              <a:rPr lang="en-US" altLang="zh-CN" dirty="0"/>
              <a:t>-- </a:t>
            </a:r>
            <a:r>
              <a:rPr lang="en-US" altLang="zh-CN" dirty="0" err="1"/>
              <a:t>int</a:t>
            </a:r>
            <a:r>
              <a:rPr lang="zh-CN" altLang="en-US" dirty="0"/>
              <a:t>类型</a:t>
            </a:r>
          </a:p>
          <a:p>
            <a:r>
              <a:rPr lang="en-US" altLang="zh-CN" dirty="0"/>
              <a:t>print(type(</a:t>
            </a:r>
            <a:r>
              <a:rPr lang="en-US" altLang="zh-CN" dirty="0" err="1"/>
              <a:t>int</a:t>
            </a:r>
            <a:r>
              <a:rPr lang="en-US" altLang="zh-CN" dirty="0"/>
              <a:t>(</a:t>
            </a:r>
            <a:r>
              <a:rPr lang="en-US" altLang="zh-CN" dirty="0" err="1"/>
              <a:t>num</a:t>
            </a:r>
            <a:r>
              <a:rPr lang="en-US" altLang="zh-CN" dirty="0"/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6630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数据类型转换</a:t>
            </a:r>
            <a:endParaRPr kumimoji="1"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=""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10749599" cy="517190"/>
          </a:xfrm>
        </p:spPr>
        <p:txBody>
          <a:bodyPr/>
          <a:lstStyle/>
          <a:p>
            <a:r>
              <a:rPr kumimoji="1" lang="zh-CN" altLang="en-US" dirty="0" smtClean="0"/>
              <a:t>案例</a:t>
            </a:r>
            <a:r>
              <a:rPr kumimoji="1" lang="en-US" altLang="zh-CN" dirty="0" smtClean="0"/>
              <a:t>2</a:t>
            </a:r>
            <a:r>
              <a:rPr kumimoji="1" lang="zh-CN" altLang="en-US" dirty="0"/>
              <a:t>：多种数据类型转化演示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93626" y="1635973"/>
            <a:ext cx="10666853" cy="424731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# 1</a:t>
            </a:r>
            <a:r>
              <a:rPr lang="zh-CN" altLang="en-US" dirty="0"/>
              <a:t>、把整数类型转换为浮点类型 </a:t>
            </a:r>
            <a:r>
              <a:rPr lang="en-US" altLang="zh-CN" dirty="0"/>
              <a:t>=&gt; float()</a:t>
            </a:r>
            <a:br>
              <a:rPr lang="en-US" altLang="zh-CN" dirty="0"/>
            </a:br>
            <a:r>
              <a:rPr lang="en-US" altLang="zh-CN" dirty="0"/>
              <a:t>num1 = 1</a:t>
            </a:r>
            <a:br>
              <a:rPr lang="en-US" altLang="zh-CN" dirty="0"/>
            </a:br>
            <a:r>
              <a:rPr lang="en-US" altLang="zh-CN" dirty="0"/>
              <a:t>print(type(num1))</a:t>
            </a:r>
            <a:br>
              <a:rPr lang="en-US" altLang="zh-CN" dirty="0"/>
            </a:br>
            <a:r>
              <a:rPr lang="en-US" altLang="zh-CN" dirty="0"/>
              <a:t>print(type(float(num1)))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# 2</a:t>
            </a:r>
            <a:r>
              <a:rPr lang="zh-CN" altLang="en-US" dirty="0"/>
              <a:t>、把整数类型转换为字符串类型 </a:t>
            </a:r>
            <a:r>
              <a:rPr lang="en-US" altLang="zh-CN" dirty="0"/>
              <a:t>=&gt; </a:t>
            </a:r>
            <a:r>
              <a:rPr lang="en-US" altLang="zh-CN" dirty="0" err="1"/>
              <a:t>str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num2 = 10</a:t>
            </a:r>
            <a:br>
              <a:rPr lang="en-US" altLang="zh-CN" dirty="0"/>
            </a:br>
            <a:r>
              <a:rPr lang="en-US" altLang="zh-CN" dirty="0"/>
              <a:t>print(type(num2))</a:t>
            </a:r>
            <a:br>
              <a:rPr lang="en-US" altLang="zh-CN" dirty="0"/>
            </a:br>
            <a:r>
              <a:rPr lang="en-US" altLang="zh-CN" dirty="0"/>
              <a:t>print(type(</a:t>
            </a:r>
            <a:r>
              <a:rPr lang="en-US" altLang="zh-CN" dirty="0" err="1"/>
              <a:t>str</a:t>
            </a:r>
            <a:r>
              <a:rPr lang="en-US" altLang="zh-CN" dirty="0"/>
              <a:t>(num2)))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# 3</a:t>
            </a:r>
            <a:r>
              <a:rPr lang="zh-CN" altLang="en-US" dirty="0"/>
              <a:t>、将字符串中的数据转换成</a:t>
            </a:r>
            <a:r>
              <a:rPr lang="en-US" altLang="zh-CN" dirty="0"/>
              <a:t>Python</a:t>
            </a:r>
            <a:r>
              <a:rPr lang="zh-CN" altLang="en-US" dirty="0"/>
              <a:t>表达式原本类型 </a:t>
            </a:r>
            <a:r>
              <a:rPr lang="en-US" altLang="zh-CN" dirty="0"/>
              <a:t>=&gt; </a:t>
            </a:r>
            <a:r>
              <a:rPr lang="en-US" altLang="zh-CN" dirty="0" err="1"/>
              <a:t>eval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str1 = '10'</a:t>
            </a:r>
            <a:br>
              <a:rPr lang="en-US" altLang="zh-CN" dirty="0"/>
            </a:br>
            <a:r>
              <a:rPr lang="en-US" altLang="zh-CN" dirty="0"/>
              <a:t>str2 = '10.88'</a:t>
            </a:r>
            <a:br>
              <a:rPr lang="en-US" altLang="zh-CN" dirty="0"/>
            </a:br>
            <a:r>
              <a:rPr lang="en-US" altLang="zh-CN" dirty="0"/>
              <a:t>print(type(</a:t>
            </a:r>
            <a:r>
              <a:rPr lang="en-US" altLang="zh-CN" dirty="0" err="1"/>
              <a:t>eval</a:t>
            </a:r>
            <a:r>
              <a:rPr lang="en-US" altLang="zh-CN" dirty="0"/>
              <a:t>(str1)))</a:t>
            </a:r>
            <a:br>
              <a:rPr lang="en-US" altLang="zh-CN" dirty="0"/>
            </a:br>
            <a:r>
              <a:rPr lang="en-US" altLang="zh-CN" dirty="0"/>
              <a:t>print(type(</a:t>
            </a:r>
            <a:r>
              <a:rPr lang="en-US" altLang="zh-CN" dirty="0" err="1"/>
              <a:t>eval</a:t>
            </a:r>
            <a:r>
              <a:rPr lang="en-US" altLang="zh-CN" dirty="0"/>
              <a:t>(str2</a:t>
            </a:r>
            <a:r>
              <a:rPr lang="en-US" altLang="zh-CN" dirty="0" smtClean="0"/>
              <a:t>)))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771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数据类型转换</a:t>
            </a:r>
            <a:endParaRPr kumimoji="1"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=""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10749599" cy="517190"/>
          </a:xfrm>
        </p:spPr>
        <p:txBody>
          <a:bodyPr/>
          <a:lstStyle/>
          <a:p>
            <a:r>
              <a:rPr kumimoji="1" lang="zh-CN" altLang="en-US" dirty="0" smtClean="0"/>
              <a:t>案例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：超市收银系统案例升级</a:t>
            </a:r>
            <a:endParaRPr kumimoji="1" lang="zh-CN" altLang="en-US" dirty="0"/>
          </a:p>
        </p:txBody>
      </p:sp>
      <p:sp>
        <p:nvSpPr>
          <p:cNvPr id="6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93626" y="1635973"/>
            <a:ext cx="10666853" cy="147732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name = input('</a:t>
            </a:r>
            <a:r>
              <a:rPr lang="zh-CN" altLang="en-US" dirty="0"/>
              <a:t>请输入您购买商品名称：</a:t>
            </a:r>
            <a:r>
              <a:rPr lang="en-US" altLang="zh-CN" dirty="0"/>
              <a:t>')</a:t>
            </a:r>
            <a:br>
              <a:rPr lang="en-US" altLang="zh-CN" dirty="0"/>
            </a:br>
            <a:r>
              <a:rPr lang="en-US" altLang="zh-CN" dirty="0"/>
              <a:t>id = </a:t>
            </a:r>
            <a:r>
              <a:rPr lang="en-US" altLang="zh-CN" dirty="0" err="1"/>
              <a:t>int</a:t>
            </a:r>
            <a:r>
              <a:rPr lang="en-US" altLang="zh-CN" dirty="0"/>
              <a:t>(input('</a:t>
            </a:r>
            <a:r>
              <a:rPr lang="zh-CN" altLang="en-US" dirty="0"/>
              <a:t>请输入您购买商品编号：</a:t>
            </a:r>
            <a:r>
              <a:rPr lang="en-US" altLang="zh-CN" dirty="0"/>
              <a:t>'))</a:t>
            </a:r>
            <a:br>
              <a:rPr lang="en-US" altLang="zh-CN" dirty="0"/>
            </a:br>
            <a:r>
              <a:rPr lang="en-US" altLang="zh-CN" dirty="0"/>
              <a:t>price = float(input('</a:t>
            </a:r>
            <a:r>
              <a:rPr lang="zh-CN" altLang="en-US" dirty="0"/>
              <a:t>请输入您购买商品价格：</a:t>
            </a:r>
            <a:r>
              <a:rPr lang="en-US" altLang="zh-CN" dirty="0"/>
              <a:t>'))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print('</a:t>
            </a:r>
            <a:r>
              <a:rPr lang="zh-CN" altLang="en-US" dirty="0"/>
              <a:t>您够买了</a:t>
            </a:r>
            <a:r>
              <a:rPr lang="en-US" altLang="zh-CN" dirty="0"/>
              <a:t>%s</a:t>
            </a:r>
            <a:r>
              <a:rPr lang="zh-CN" altLang="en-US" dirty="0"/>
              <a:t>，商品编号为</a:t>
            </a:r>
            <a:r>
              <a:rPr lang="en-US" altLang="zh-CN" dirty="0"/>
              <a:t>%s</a:t>
            </a:r>
            <a:r>
              <a:rPr lang="zh-CN" altLang="en-US" dirty="0"/>
              <a:t>，商品价格为</a:t>
            </a:r>
            <a:r>
              <a:rPr lang="en-US" altLang="zh-CN" dirty="0"/>
              <a:t>%.2f</a:t>
            </a:r>
            <a:r>
              <a:rPr lang="zh-CN" altLang="en-US" dirty="0"/>
              <a:t>，欢迎下次光临！</a:t>
            </a:r>
            <a:r>
              <a:rPr lang="en-US" altLang="zh-CN" dirty="0"/>
              <a:t>' % (name, id, price</a:t>
            </a:r>
            <a:r>
              <a:rPr lang="en-US" altLang="zh-CN" dirty="0" smtClean="0"/>
              <a:t>))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0" y="3418639"/>
            <a:ext cx="10669459" cy="25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3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运算符的使用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4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算术运算符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赋值运算符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复合</a:t>
            </a:r>
            <a:r>
              <a:rPr lang="zh-CN" altLang="en-US" dirty="0"/>
              <a:t>赋值</a:t>
            </a:r>
            <a:r>
              <a:rPr lang="zh-CN" altLang="en-US" dirty="0" smtClean="0"/>
              <a:t>运算符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比较运算符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逻辑运算</a:t>
            </a:r>
            <a:r>
              <a:rPr lang="zh-CN" altLang="en-US" dirty="0"/>
              <a:t>符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运算符的使用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、运算符</a:t>
            </a:r>
            <a:r>
              <a:rPr lang="zh-CN" altLang="en-US" dirty="0"/>
              <a:t>分类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05" y="3875189"/>
            <a:ext cx="8199747" cy="25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运算符的使用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、举个栗子：使用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求梯形的面积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457271"/>
            <a:ext cx="10619729" cy="49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3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运算符的使用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需求分析：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709997"/>
            <a:ext cx="10947720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6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运算符的使用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/>
              <a:t>、算术运算符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31737"/>
              </p:ext>
            </p:extLst>
          </p:nvPr>
        </p:nvGraphicFramePr>
        <p:xfrm>
          <a:off x="710880" y="1537707"/>
          <a:ext cx="10878147" cy="3382163"/>
        </p:xfrm>
        <a:graphic>
          <a:graphicData uri="http://schemas.openxmlformats.org/drawingml/2006/table">
            <a:tbl>
              <a:tblPr/>
              <a:tblGrid>
                <a:gridCol w="1342378"/>
                <a:gridCol w="2210780"/>
                <a:gridCol w="7324989"/>
              </a:tblGrid>
              <a:tr h="4160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运算符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描述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实例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625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+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加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effectLst/>
                        </a:rPr>
                        <a:t>1 + 1 </a:t>
                      </a:r>
                      <a:r>
                        <a:rPr lang="zh-CN" altLang="en-US" sz="1600">
                          <a:effectLst/>
                        </a:rPr>
                        <a:t>输出结果为 </a:t>
                      </a:r>
                      <a:r>
                        <a:rPr lang="en-US" altLang="zh-CN" sz="1600">
                          <a:effectLst/>
                        </a:rPr>
                        <a:t>2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5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-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减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effectLst/>
                        </a:rPr>
                        <a:t>1 - 1  </a:t>
                      </a:r>
                      <a:r>
                        <a:rPr lang="zh-CN" altLang="en-US" sz="1600" dirty="0" smtClean="0">
                          <a:effectLst/>
                        </a:rPr>
                        <a:t>输出</a:t>
                      </a:r>
                      <a:r>
                        <a:rPr lang="zh-CN" altLang="en-US" sz="1600" dirty="0">
                          <a:effectLst/>
                        </a:rPr>
                        <a:t>结果为 </a:t>
                      </a:r>
                      <a:r>
                        <a:rPr lang="en-US" altLang="zh-CN" sz="1600" dirty="0">
                          <a:effectLst/>
                        </a:rPr>
                        <a:t>0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3625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*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乘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effectLst/>
                        </a:rPr>
                        <a:t>2 * 2 </a:t>
                      </a:r>
                      <a:r>
                        <a:rPr lang="zh-CN" altLang="en-US" sz="1600" dirty="0">
                          <a:effectLst/>
                        </a:rPr>
                        <a:t>输出结果为 </a:t>
                      </a:r>
                      <a:r>
                        <a:rPr lang="en-US" altLang="zh-CN" sz="1600" dirty="0">
                          <a:effectLst/>
                        </a:rPr>
                        <a:t>4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5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/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除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effectLst/>
                        </a:rPr>
                        <a:t>10 / 2 </a:t>
                      </a:r>
                      <a:r>
                        <a:rPr lang="zh-CN" altLang="en-US" sz="1600">
                          <a:effectLst/>
                        </a:rPr>
                        <a:t>输出结果为 </a:t>
                      </a:r>
                      <a:r>
                        <a:rPr lang="en-US" altLang="zh-CN" sz="1600">
                          <a:effectLst/>
                        </a:rPr>
                        <a:t>5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3625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//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整除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effectLst/>
                        </a:rPr>
                        <a:t>9 // 4 </a:t>
                      </a:r>
                      <a:r>
                        <a:rPr lang="zh-CN" altLang="en-US" sz="1600">
                          <a:effectLst/>
                        </a:rPr>
                        <a:t>输出结果为</a:t>
                      </a:r>
                      <a:r>
                        <a:rPr lang="en-US" altLang="zh-CN" sz="1600">
                          <a:effectLst/>
                        </a:rPr>
                        <a:t>2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5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%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取</a:t>
                      </a:r>
                      <a:r>
                        <a:rPr lang="zh-CN" altLang="en-US" sz="1600" dirty="0" smtClean="0">
                          <a:effectLst/>
                        </a:rPr>
                        <a:t>余（取模）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effectLst/>
                        </a:rPr>
                        <a:t>9 % 4 </a:t>
                      </a:r>
                      <a:r>
                        <a:rPr lang="zh-CN" altLang="en-US" sz="1600" dirty="0">
                          <a:effectLst/>
                        </a:rPr>
                        <a:t>输出结果为 </a:t>
                      </a:r>
                      <a:r>
                        <a:rPr lang="en-US" altLang="zh-CN" sz="1600" dirty="0">
                          <a:effectLst/>
                        </a:rPr>
                        <a:t>1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385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**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指数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effectLst/>
                        </a:rPr>
                        <a:t>2 ** 4 </a:t>
                      </a:r>
                      <a:r>
                        <a:rPr lang="zh-CN" altLang="en-US" sz="1600" dirty="0">
                          <a:effectLst/>
                        </a:rPr>
                        <a:t>输出结果为 </a:t>
                      </a:r>
                      <a:r>
                        <a:rPr lang="en-US" altLang="zh-CN" sz="1600" dirty="0">
                          <a:effectLst/>
                        </a:rPr>
                        <a:t>16</a:t>
                      </a:r>
                      <a:r>
                        <a:rPr lang="zh-CN" altLang="en-US" sz="1600" dirty="0">
                          <a:effectLst/>
                        </a:rPr>
                        <a:t>，即 </a:t>
                      </a:r>
                      <a:r>
                        <a:rPr lang="en-US" altLang="zh-CN" sz="1600" dirty="0">
                          <a:effectLst/>
                        </a:rPr>
                        <a:t>2 * 2 * 2 * 2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3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()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小括号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</a:rPr>
                        <a:t>小括号用来提高运算优先级，即 </a:t>
                      </a:r>
                      <a:r>
                        <a:rPr lang="en-US" altLang="zh-CN" sz="1600" dirty="0">
                          <a:effectLst/>
                        </a:rPr>
                        <a:t>(1 + 2) * 3 </a:t>
                      </a:r>
                      <a:r>
                        <a:rPr lang="zh-CN" altLang="en-US" sz="1600" dirty="0">
                          <a:effectLst/>
                        </a:rPr>
                        <a:t>输出结果为 </a:t>
                      </a:r>
                      <a:r>
                        <a:rPr lang="en-US" altLang="zh-CN" sz="1600" dirty="0">
                          <a:effectLst/>
                        </a:rPr>
                        <a:t>9</a:t>
                      </a:r>
                    </a:p>
                  </a:txBody>
                  <a:tcPr marL="52966" marR="52966" marT="24446" marB="2444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6" name="三角形 9">
            <a:extLst>
              <a:ext uri="{FF2B5EF4-FFF2-40B4-BE49-F238E27FC236}">
                <a16:creationId xmlns:a16="http://schemas.microsoft.com/office/drawing/2014/main" xmlns="" id="{6C3710E9-2588-F946-B755-060464DABD9F}"/>
              </a:ext>
            </a:extLst>
          </p:cNvPr>
          <p:cNvSpPr/>
          <p:nvPr/>
        </p:nvSpPr>
        <p:spPr>
          <a:xfrm rot="2651319">
            <a:off x="607406" y="56139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4FCCE8B-9629-7E4B-B3A9-E87708BF9B85}"/>
              </a:ext>
            </a:extLst>
          </p:cNvPr>
          <p:cNvSpPr txBox="1"/>
          <p:nvPr/>
        </p:nvSpPr>
        <p:spPr>
          <a:xfrm>
            <a:off x="975357" y="5667696"/>
            <a:ext cx="9773285" cy="3809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混合运算优先级顺序</a:t>
            </a:r>
            <a:r>
              <a:rPr lang="zh-CN" altLang="en-US" sz="1400" dirty="0" smtClean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en-US" altLang="zh-CN" sz="1400" dirty="0" smtClean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 ) </a:t>
            </a:r>
            <a:r>
              <a:rPr lang="zh-CN" altLang="en-US" sz="1400" dirty="0" smtClean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高于 </a:t>
            </a:r>
            <a:r>
              <a:rPr lang="en-US" altLang="zh-CN" sz="1400" dirty="0" smtClean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** 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高于 </a:t>
            </a:r>
            <a:r>
              <a:rPr lang="en-US" altLang="zh-CN" sz="1400" dirty="0" smtClean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*  /  //  %  </a:t>
            </a:r>
            <a:r>
              <a:rPr lang="zh-CN" altLang="en-US" sz="1400" dirty="0" smtClean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高于 </a:t>
            </a:r>
            <a:r>
              <a:rPr lang="en-US" altLang="zh-CN" sz="1400" dirty="0" smtClean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  -  </a:t>
            </a:r>
            <a:endParaRPr lang="en-US" altLang="zh-CN" sz="14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0A4F270-7F30-AE46-96EF-656D6943C707}"/>
              </a:ext>
            </a:extLst>
          </p:cNvPr>
          <p:cNvSpPr/>
          <p:nvPr/>
        </p:nvSpPr>
        <p:spPr>
          <a:xfrm>
            <a:off x="710880" y="5254475"/>
            <a:ext cx="10302240" cy="95504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D3E04DF-C15D-7146-95A9-19AF703E9900}"/>
              </a:ext>
            </a:extLst>
          </p:cNvPr>
          <p:cNvSpPr/>
          <p:nvPr/>
        </p:nvSpPr>
        <p:spPr>
          <a:xfrm>
            <a:off x="600792" y="532982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211882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B60206"/>
                </a:solidFill>
              </a:rPr>
              <a:t>input</a:t>
            </a:r>
            <a:r>
              <a:rPr lang="zh-CN" altLang="en-US" dirty="0" smtClean="0">
                <a:solidFill>
                  <a:srgbClr val="B60206"/>
                </a:solidFill>
              </a:rPr>
              <a:t>输入方法</a:t>
            </a:r>
            <a:endParaRPr lang="en-US" altLang="zh-CN" dirty="0" smtClean="0">
              <a:solidFill>
                <a:srgbClr val="B60206"/>
              </a:solidFill>
            </a:endParaRPr>
          </a:p>
          <a:p>
            <a:r>
              <a:rPr lang="zh-CN" altLang="en-US" dirty="0"/>
              <a:t>数据类型</a:t>
            </a:r>
            <a:r>
              <a:rPr lang="zh-CN" altLang="en-US" dirty="0" smtClean="0"/>
              <a:t>转化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B60206"/>
                </a:solidFill>
              </a:rPr>
              <a:t>运算符的使用</a:t>
            </a:r>
            <a:endParaRPr lang="en-US" altLang="zh-CN" dirty="0" smtClean="0">
              <a:solidFill>
                <a:srgbClr val="B60206"/>
              </a:solidFill>
            </a:endParaRPr>
          </a:p>
          <a:p>
            <a:r>
              <a:rPr lang="en-US" altLang="zh-CN" dirty="0" smtClean="0">
                <a:solidFill>
                  <a:srgbClr val="B60206"/>
                </a:solidFill>
              </a:rPr>
              <a:t>if</a:t>
            </a:r>
            <a:r>
              <a:rPr lang="zh-CN" altLang="en-US" dirty="0" smtClean="0">
                <a:solidFill>
                  <a:srgbClr val="B60206"/>
                </a:solidFill>
              </a:rPr>
              <a:t>选择结构</a:t>
            </a:r>
            <a:endParaRPr lang="en-US" altLang="zh-CN" dirty="0" smtClean="0">
              <a:solidFill>
                <a:srgbClr val="B60206"/>
              </a:solidFill>
            </a:endParaRPr>
          </a:p>
          <a:p>
            <a:r>
              <a:rPr kumimoji="1" lang="en-US" altLang="zh-CN" dirty="0" smtClean="0"/>
              <a:t>if</a:t>
            </a:r>
            <a:r>
              <a:rPr kumimoji="1" lang="zh-CN" altLang="en-US" dirty="0" smtClean="0"/>
              <a:t>嵌套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B60206"/>
                </a:solidFill>
              </a:rPr>
              <a:t>案例：猜拳游戏</a:t>
            </a:r>
            <a:endParaRPr kumimoji="1" lang="en-US" altLang="zh-CN" dirty="0" smtClean="0">
              <a:solidFill>
                <a:srgbClr val="B60206"/>
              </a:solidFill>
            </a:endParaRPr>
          </a:p>
          <a:p>
            <a:r>
              <a:rPr kumimoji="1" lang="zh-CN" altLang="en-US" dirty="0">
                <a:solidFill>
                  <a:srgbClr val="B60206"/>
                </a:solidFill>
              </a:rPr>
              <a:t>三目运算符</a:t>
            </a: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运算符的使用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/>
              <a:t>、算术运算符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1635973"/>
            <a:ext cx="11245894" cy="41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5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2415209"/>
            <a:ext cx="10749598" cy="3351108"/>
          </a:xfrm>
        </p:spPr>
        <p:txBody>
          <a:bodyPr/>
          <a:lstStyle/>
          <a:p>
            <a:r>
              <a:rPr lang="zh-CN" altLang="en-US" dirty="0"/>
              <a:t>单个变量</a:t>
            </a:r>
            <a:r>
              <a:rPr lang="zh-CN" altLang="en-US" dirty="0" smtClean="0"/>
              <a:t>赋值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多个变量</a:t>
            </a:r>
            <a:r>
              <a:rPr lang="zh-CN" altLang="en-US" dirty="0" smtClean="0"/>
              <a:t>赋值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多变量赋相同值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运算符的使用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、赋值运算符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580090"/>
              </p:ext>
            </p:extLst>
          </p:nvPr>
        </p:nvGraphicFramePr>
        <p:xfrm>
          <a:off x="710880" y="1635973"/>
          <a:ext cx="10749600" cy="731520"/>
        </p:xfrm>
        <a:graphic>
          <a:graphicData uri="http://schemas.openxmlformats.org/drawingml/2006/table">
            <a:tbl>
              <a:tblPr/>
              <a:tblGrid>
                <a:gridCol w="1763965"/>
                <a:gridCol w="1908314"/>
                <a:gridCol w="7077321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</a:rPr>
                        <a:t>运算符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</a:rPr>
                        <a:t>描述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</a:rPr>
                        <a:t>实例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>
                          <a:effectLst/>
                        </a:rPr>
                        <a:t>=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>
                          <a:effectLst/>
                        </a:rPr>
                        <a:t>赋值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effectLst/>
                        </a:rPr>
                        <a:t>将</a:t>
                      </a:r>
                      <a:r>
                        <a:rPr lang="en-US" altLang="zh-CN" sz="1800" dirty="0">
                          <a:effectLst/>
                        </a:rPr>
                        <a:t>=</a:t>
                      </a:r>
                      <a:r>
                        <a:rPr lang="zh-CN" altLang="en-US" sz="1800" dirty="0">
                          <a:effectLst/>
                        </a:rPr>
                        <a:t>右侧的结果赋值给等号左侧的变量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2928061"/>
            <a:ext cx="10749599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/>
              <a:t>num = 1</a:t>
            </a:r>
          </a:p>
          <a:p>
            <a:r>
              <a:rPr lang="en-US" altLang="zh-CN"/>
              <a:t>print(num)</a:t>
            </a:r>
            <a:endParaRPr lang="en-US" altLang="zh-CN" dirty="0"/>
          </a:p>
        </p:txBody>
      </p:sp>
      <p:sp>
        <p:nvSpPr>
          <p:cNvPr id="7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4170056"/>
            <a:ext cx="10749599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num1, float1, str1 = 10, 0.5, 'hello world</a:t>
            </a:r>
            <a:r>
              <a:rPr lang="en-US" altLang="zh-CN" dirty="0" smtClean="0"/>
              <a:t>'</a:t>
            </a:r>
            <a:endParaRPr lang="en-US" altLang="zh-CN" dirty="0"/>
          </a:p>
          <a:p>
            <a:r>
              <a:rPr lang="en-US" altLang="zh-CN" dirty="0"/>
              <a:t>print(num1)</a:t>
            </a:r>
          </a:p>
          <a:p>
            <a:r>
              <a:rPr lang="en-US" altLang="zh-CN" dirty="0"/>
              <a:t>print(float1)</a:t>
            </a:r>
          </a:p>
          <a:p>
            <a:r>
              <a:rPr lang="en-US" altLang="zh-CN" dirty="0"/>
              <a:t>print(str1)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5766317"/>
            <a:ext cx="10749599" cy="92333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a = b = 10</a:t>
            </a:r>
          </a:p>
          <a:p>
            <a:r>
              <a:rPr lang="en-US" altLang="zh-CN" dirty="0"/>
              <a:t>print(a)</a:t>
            </a:r>
          </a:p>
          <a:p>
            <a:r>
              <a:rPr lang="en-US" altLang="zh-CN" dirty="0"/>
              <a:t>print(b)</a:t>
            </a:r>
          </a:p>
        </p:txBody>
      </p:sp>
    </p:spTree>
    <p:extLst>
      <p:ext uri="{BB962C8B-B14F-4D97-AF65-F5344CB8AC3E}">
        <p14:creationId xmlns:p14="http://schemas.microsoft.com/office/powerpoint/2010/main" val="2684615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运算符的使用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/>
              <a:t>、复合赋值运算符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9" y="1635973"/>
            <a:ext cx="10749599" cy="48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05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运算符的使用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、复合赋值</a:t>
            </a:r>
            <a:r>
              <a:rPr lang="zh-CN" altLang="en-US" dirty="0" smtClean="0"/>
              <a:t>运算符</a:t>
            </a:r>
            <a:endParaRPr lang="zh-CN" altLang="en-US" dirty="0"/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79" y="1546522"/>
            <a:ext cx="10749599" cy="397031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a = 100</a:t>
            </a:r>
          </a:p>
          <a:p>
            <a:r>
              <a:rPr lang="en-US" altLang="zh-CN" dirty="0"/>
              <a:t>a += 1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输出</a:t>
            </a:r>
            <a:r>
              <a:rPr lang="en-US" altLang="zh-CN" dirty="0"/>
              <a:t>101  a = a + 1,</a:t>
            </a:r>
            <a:r>
              <a:rPr lang="zh-CN" altLang="en-US" dirty="0"/>
              <a:t>最终</a:t>
            </a:r>
            <a:r>
              <a:rPr lang="en-US" altLang="zh-CN" dirty="0"/>
              <a:t>a = 100 + 1</a:t>
            </a:r>
          </a:p>
          <a:p>
            <a:r>
              <a:rPr lang="en-US" altLang="zh-CN" dirty="0"/>
              <a:t>print(a)</a:t>
            </a:r>
          </a:p>
          <a:p>
            <a:endParaRPr lang="en-US" altLang="zh-CN" dirty="0"/>
          </a:p>
          <a:p>
            <a:r>
              <a:rPr lang="en-US" altLang="zh-CN" dirty="0"/>
              <a:t>b = 2</a:t>
            </a:r>
          </a:p>
          <a:p>
            <a:r>
              <a:rPr lang="en-US" altLang="zh-CN" dirty="0"/>
              <a:t>b *= 3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输出</a:t>
            </a:r>
            <a:r>
              <a:rPr lang="en-US" altLang="zh-CN" dirty="0"/>
              <a:t>6  b = b * 3,</a:t>
            </a:r>
            <a:r>
              <a:rPr lang="zh-CN" altLang="en-US" dirty="0"/>
              <a:t>最终</a:t>
            </a:r>
            <a:r>
              <a:rPr lang="en-US" altLang="zh-CN" dirty="0"/>
              <a:t>b = 2 * 3</a:t>
            </a:r>
          </a:p>
          <a:p>
            <a:r>
              <a:rPr lang="en-US" altLang="zh-CN" dirty="0"/>
              <a:t>print(b)</a:t>
            </a:r>
          </a:p>
          <a:p>
            <a:endParaRPr lang="en-US" altLang="zh-CN" dirty="0"/>
          </a:p>
          <a:p>
            <a:r>
              <a:rPr lang="en-US" altLang="zh-CN" dirty="0"/>
              <a:t>c = 10</a:t>
            </a:r>
          </a:p>
          <a:p>
            <a:r>
              <a:rPr lang="en-US" altLang="zh-CN" dirty="0"/>
              <a:t>c += 1 + 2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输出</a:t>
            </a:r>
            <a:r>
              <a:rPr lang="en-US" altLang="zh-CN" dirty="0"/>
              <a:t>13, </a:t>
            </a:r>
            <a:r>
              <a:rPr lang="zh-CN" altLang="en-US" dirty="0"/>
              <a:t>先算运算符右侧</a:t>
            </a:r>
            <a:r>
              <a:rPr lang="en-US" altLang="zh-CN" dirty="0"/>
              <a:t>1 + 2 = 3</a:t>
            </a:r>
            <a:r>
              <a:rPr lang="zh-CN" altLang="en-US" dirty="0"/>
              <a:t>， </a:t>
            </a:r>
            <a:r>
              <a:rPr lang="en-US" altLang="zh-CN" dirty="0"/>
              <a:t>c += 3 , </a:t>
            </a:r>
            <a:r>
              <a:rPr lang="zh-CN" altLang="en-US" dirty="0"/>
              <a:t>推导出</a:t>
            </a:r>
            <a:r>
              <a:rPr lang="en-US" altLang="zh-CN" dirty="0"/>
              <a:t>c = 10 + 3</a:t>
            </a:r>
          </a:p>
          <a:p>
            <a:r>
              <a:rPr lang="en-US" altLang="zh-CN" dirty="0"/>
              <a:t>print(c)</a:t>
            </a:r>
          </a:p>
        </p:txBody>
      </p:sp>
    </p:spTree>
    <p:extLst>
      <p:ext uri="{BB962C8B-B14F-4D97-AF65-F5344CB8AC3E}">
        <p14:creationId xmlns:p14="http://schemas.microsoft.com/office/powerpoint/2010/main" val="161083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运算符的使用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、比较运算符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9" y="1457271"/>
            <a:ext cx="9844477" cy="49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39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运算符的使用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、比较运算符</a:t>
            </a:r>
            <a:endParaRPr lang="zh-CN" altLang="en-US" dirty="0"/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79" y="2456938"/>
            <a:ext cx="10749599" cy="34778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# </a:t>
            </a:r>
            <a:r>
              <a:rPr lang="zh-CN" altLang="en-US" sz="2000" dirty="0" smtClean="0"/>
              <a:t>定义变量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与</a:t>
            </a:r>
            <a:r>
              <a:rPr lang="en-US" altLang="zh-CN" sz="2000" dirty="0" smtClean="0"/>
              <a:t>b</a:t>
            </a:r>
          </a:p>
          <a:p>
            <a:r>
              <a:rPr lang="en-US" altLang="zh-CN" sz="2000" dirty="0" smtClean="0"/>
              <a:t>a </a:t>
            </a:r>
            <a:r>
              <a:rPr lang="en-US" altLang="zh-CN" sz="2000" dirty="0"/>
              <a:t>= 7</a:t>
            </a:r>
          </a:p>
          <a:p>
            <a:r>
              <a:rPr lang="en-US" altLang="zh-CN" sz="2000" dirty="0"/>
              <a:t>b = </a:t>
            </a:r>
            <a:r>
              <a:rPr lang="en-US" altLang="zh-CN" sz="2000" dirty="0" smtClean="0"/>
              <a:t>5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#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与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比较运算结果</a:t>
            </a:r>
            <a:endParaRPr lang="en-US" altLang="zh-CN" sz="2000" dirty="0"/>
          </a:p>
          <a:p>
            <a:r>
              <a:rPr lang="en-US" altLang="zh-CN" sz="2000" dirty="0"/>
              <a:t>print(a == b)  </a:t>
            </a:r>
            <a:r>
              <a:rPr lang="en-US" altLang="zh-CN" sz="2000" dirty="0" smtClean="0"/>
              <a:t># </a:t>
            </a:r>
            <a:r>
              <a:rPr lang="en-US" altLang="zh-CN" sz="2000" dirty="0"/>
              <a:t>False</a:t>
            </a:r>
          </a:p>
          <a:p>
            <a:r>
              <a:rPr lang="en-US" altLang="zh-CN" sz="2000" dirty="0"/>
              <a:t>print(a != b)  </a:t>
            </a:r>
            <a:r>
              <a:rPr lang="en-US" altLang="zh-CN" sz="2000" dirty="0" smtClean="0"/>
              <a:t> # </a:t>
            </a:r>
            <a:r>
              <a:rPr lang="en-US" altLang="zh-CN" sz="2000" dirty="0"/>
              <a:t>True</a:t>
            </a:r>
          </a:p>
          <a:p>
            <a:r>
              <a:rPr lang="en-US" altLang="zh-CN" sz="2000" dirty="0"/>
              <a:t>print(a &lt; b)   </a:t>
            </a:r>
            <a:r>
              <a:rPr lang="en-US" altLang="zh-CN" sz="2000" dirty="0" smtClean="0"/>
              <a:t> # </a:t>
            </a:r>
            <a:r>
              <a:rPr lang="en-US" altLang="zh-CN" sz="2000" dirty="0"/>
              <a:t>False</a:t>
            </a:r>
          </a:p>
          <a:p>
            <a:r>
              <a:rPr lang="en-US" altLang="zh-CN" sz="2000" dirty="0"/>
              <a:t>print(a &gt; b)  </a:t>
            </a:r>
            <a:r>
              <a:rPr lang="en-US" altLang="zh-CN" sz="2000" dirty="0" smtClean="0"/>
              <a:t>  </a:t>
            </a:r>
            <a:r>
              <a:rPr lang="en-US" altLang="zh-CN" sz="2000" dirty="0"/>
              <a:t># True</a:t>
            </a:r>
          </a:p>
          <a:p>
            <a:r>
              <a:rPr lang="en-US" altLang="zh-CN" sz="2000" dirty="0"/>
              <a:t>print(a &lt;= b)  # False</a:t>
            </a:r>
          </a:p>
          <a:p>
            <a:r>
              <a:rPr lang="en-US" altLang="zh-CN" sz="2000" dirty="0"/>
              <a:t>print(a &gt;= b)  # True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79" y="1939748"/>
            <a:ext cx="10749599" cy="517190"/>
          </a:xfrm>
        </p:spPr>
        <p:txBody>
          <a:bodyPr/>
          <a:lstStyle/>
          <a:p>
            <a:r>
              <a:rPr lang="zh-CN" altLang="en-US" b="0" dirty="0" smtClean="0"/>
              <a:t>案例演示：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192661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运算符的使用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、逻辑运算符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9" y="1635973"/>
            <a:ext cx="9069225" cy="222041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79" y="4035085"/>
            <a:ext cx="10749599" cy="25545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a = 1</a:t>
            </a:r>
          </a:p>
          <a:p>
            <a:r>
              <a:rPr lang="en-US" altLang="zh-CN" sz="2000" dirty="0"/>
              <a:t>b = 2</a:t>
            </a:r>
          </a:p>
          <a:p>
            <a:r>
              <a:rPr lang="en-US" altLang="zh-CN" sz="2000" dirty="0"/>
              <a:t>c = </a:t>
            </a:r>
            <a:r>
              <a:rPr lang="en-US" altLang="zh-CN" sz="2000" dirty="0" smtClean="0"/>
              <a:t>3</a:t>
            </a:r>
          </a:p>
          <a:p>
            <a:endParaRPr lang="en-US" altLang="zh-CN" sz="2000" dirty="0"/>
          </a:p>
          <a:p>
            <a:r>
              <a:rPr lang="en-US" altLang="zh-CN" sz="2000" dirty="0"/>
              <a:t>print((a &lt; b) and (b &lt; c))  # True</a:t>
            </a:r>
          </a:p>
          <a:p>
            <a:r>
              <a:rPr lang="en-US" altLang="zh-CN" sz="2000" dirty="0"/>
              <a:t>print((a &gt; b) and (b &lt; c))  # False</a:t>
            </a:r>
          </a:p>
          <a:p>
            <a:r>
              <a:rPr lang="en-US" altLang="zh-CN" sz="2000" dirty="0"/>
              <a:t>print((a &gt; b) or (b &lt; c))   </a:t>
            </a:r>
            <a:r>
              <a:rPr lang="en-US" altLang="zh-CN" sz="2000" dirty="0" smtClean="0"/>
              <a:t>  # </a:t>
            </a:r>
            <a:r>
              <a:rPr lang="en-US" altLang="zh-CN" sz="2000" dirty="0"/>
              <a:t>True</a:t>
            </a:r>
          </a:p>
          <a:p>
            <a:r>
              <a:rPr lang="en-US" altLang="zh-CN" sz="2000" dirty="0"/>
              <a:t>print(not (a &gt; b))          </a:t>
            </a:r>
            <a:r>
              <a:rPr lang="en-US" altLang="zh-CN" sz="2000" dirty="0" smtClean="0"/>
              <a:t>     # </a:t>
            </a:r>
            <a:r>
              <a:rPr lang="en-US" altLang="zh-CN" sz="2000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483743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="" xmlns:a16="http://schemas.microsoft.com/office/drawing/2014/main" id="{3162332D-6E1B-9948-9FF1-126B7A80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上午练习题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="" xmlns:a16="http://schemas.microsoft.com/office/drawing/2014/main" id="{9968495A-3E7D-644A-9FE8-5D1024F23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运算符练习题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8AB3EF58-A97F-D44C-8815-7D77AAB0C7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练习题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：提示用户输入圆的半径，根据公式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 = πr</a:t>
            </a:r>
            <a:r>
              <a:rPr lang="en-US" altLang="zh-CN" baseline="30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baseline="30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圆的面积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</a:p>
          <a:p>
            <a:r>
              <a:rPr lang="zh-CN" altLang="en-US" dirty="0" smtClean="0">
                <a:ea typeface="Alibaba PuHuiTi R" pitchFamily="18" charset="-122"/>
              </a:rPr>
              <a:t>练习题</a:t>
            </a:r>
            <a:r>
              <a:rPr lang="en-US" altLang="zh-CN" dirty="0" smtClean="0">
                <a:ea typeface="Alibaba PuHuiTi R" pitchFamily="18" charset="-122"/>
              </a:rPr>
              <a:t>2</a:t>
            </a:r>
            <a:r>
              <a:rPr lang="zh-CN" altLang="en-US" dirty="0" smtClean="0">
                <a:ea typeface="Alibaba PuHuiTi R" pitchFamily="18" charset="-122"/>
              </a:rPr>
              <a:t>：</a:t>
            </a:r>
            <a:r>
              <a:rPr lang="zh-CN" altLang="en-US" dirty="0" smtClean="0">
                <a:ea typeface="Alibaba PuHuiTi R" pitchFamily="18" charset="-122"/>
              </a:rPr>
              <a:t>赋值运算 </a:t>
            </a:r>
            <a:r>
              <a:rPr lang="en-US" altLang="zh-CN" dirty="0" smtClean="0">
                <a:ea typeface="Alibaba PuHuiTi R" pitchFamily="18" charset="-122"/>
              </a:rPr>
              <a:t>=&gt; </a:t>
            </a:r>
            <a:r>
              <a:rPr lang="zh-CN" altLang="en-US" dirty="0" smtClean="0">
                <a:ea typeface="Alibaba PuHuiTi R" pitchFamily="18" charset="-122"/>
              </a:rPr>
              <a:t>输入身高，体重，求</a:t>
            </a:r>
            <a:r>
              <a:rPr lang="en-US" altLang="zh-CN" dirty="0" smtClean="0">
                <a:ea typeface="Alibaba PuHuiTi R" pitchFamily="18" charset="-122"/>
              </a:rPr>
              <a:t>BMI = </a:t>
            </a:r>
            <a:r>
              <a:rPr lang="zh-CN" altLang="en-US" dirty="0" smtClean="0">
                <a:ea typeface="Alibaba PuHuiTi R" pitchFamily="18" charset="-122"/>
              </a:rPr>
              <a:t>体重</a:t>
            </a:r>
            <a:r>
              <a:rPr lang="en-US" altLang="zh-CN" dirty="0" smtClean="0">
                <a:ea typeface="Alibaba PuHuiTi R" pitchFamily="18" charset="-122"/>
              </a:rPr>
              <a:t>/</a:t>
            </a:r>
            <a:r>
              <a:rPr lang="zh-CN" altLang="en-US" dirty="0" smtClean="0">
                <a:ea typeface="Alibaba PuHuiTi R" pitchFamily="18" charset="-122"/>
              </a:rPr>
              <a:t>身高的平方。</a:t>
            </a:r>
            <a:endParaRPr lang="en-US" altLang="zh-CN" dirty="0" smtClean="0">
              <a:ea typeface="Alibaba PuHuiTi R" pitchFamily="18" charset="-122"/>
            </a:endParaRPr>
          </a:p>
          <a:p>
            <a:r>
              <a:rPr lang="zh-CN" altLang="en-US" dirty="0" smtClean="0">
                <a:ea typeface="Alibaba PuHuiTi R" pitchFamily="18" charset="-122"/>
              </a:rPr>
              <a:t>练习题</a:t>
            </a:r>
            <a:r>
              <a:rPr lang="en-US" altLang="zh-CN" dirty="0" smtClean="0">
                <a:ea typeface="Alibaba PuHuiTi R" pitchFamily="18" charset="-122"/>
              </a:rPr>
              <a:t>3</a:t>
            </a:r>
            <a:r>
              <a:rPr lang="zh-CN" altLang="en-US" dirty="0" smtClean="0">
                <a:ea typeface="Alibaba PuHuiTi R" pitchFamily="18" charset="-122"/>
              </a:rPr>
              <a:t>：逻辑运算 </a:t>
            </a:r>
            <a:r>
              <a:rPr lang="en-US" altLang="zh-CN" dirty="0" smtClean="0">
                <a:ea typeface="Alibaba PuHuiTi R" pitchFamily="18" charset="-122"/>
              </a:rPr>
              <a:t>=&gt; </a:t>
            </a:r>
            <a:r>
              <a:rPr lang="zh-CN" altLang="en-US" dirty="0" smtClean="0">
                <a:ea typeface="Alibaba PuHuiTi R" pitchFamily="18" charset="-122"/>
              </a:rPr>
              <a:t>输入三角形的</a:t>
            </a:r>
            <a:r>
              <a:rPr lang="en-US" altLang="zh-CN" dirty="0" smtClean="0">
                <a:ea typeface="Alibaba PuHuiTi R" pitchFamily="18" charset="-122"/>
              </a:rPr>
              <a:t>3</a:t>
            </a:r>
            <a:r>
              <a:rPr lang="zh-CN" altLang="en-US" dirty="0" smtClean="0">
                <a:ea typeface="Alibaba PuHuiTi R" pitchFamily="18" charset="-122"/>
              </a:rPr>
              <a:t>边，如果两边的长度大于第三条边，则代表是一个合法三角形</a:t>
            </a:r>
            <a:endParaRPr lang="en-US" altLang="zh-CN" dirty="0" smtClean="0">
              <a:ea typeface="Alibaba PuHuiTi R" pitchFamily="18" charset="-122"/>
            </a:endParaRPr>
          </a:p>
          <a:p>
            <a:r>
              <a:rPr lang="zh-CN" altLang="en-US" dirty="0" smtClean="0">
                <a:ea typeface="Alibaba PuHuiTi R" pitchFamily="18" charset="-122"/>
              </a:rPr>
              <a:t>练习题</a:t>
            </a:r>
            <a:r>
              <a:rPr lang="en-US" altLang="zh-CN" dirty="0" smtClean="0">
                <a:ea typeface="Alibaba PuHuiTi R" pitchFamily="18" charset="-122"/>
              </a:rPr>
              <a:t>4</a:t>
            </a:r>
            <a:r>
              <a:rPr lang="zh-CN" altLang="en-US" dirty="0" smtClean="0">
                <a:ea typeface="Alibaba PuHuiTi R" pitchFamily="18" charset="-122"/>
              </a:rPr>
              <a:t>：比较运算 </a:t>
            </a:r>
            <a:r>
              <a:rPr lang="en-US" altLang="zh-CN" dirty="0" smtClean="0">
                <a:ea typeface="Alibaba PuHuiTi R" pitchFamily="18" charset="-122"/>
              </a:rPr>
              <a:t>=&gt; </a:t>
            </a:r>
            <a:r>
              <a:rPr lang="zh-CN" altLang="en-US" dirty="0" smtClean="0">
                <a:ea typeface="Alibaba PuHuiTi R" pitchFamily="18" charset="-122"/>
              </a:rPr>
              <a:t>世界杯案例，世界杯小组赛的比赛规则是我们的球队与其他三支球队进行比赛，然后根据总成绩</a:t>
            </a:r>
            <a:r>
              <a:rPr lang="en-US" altLang="zh-CN" dirty="0" smtClean="0">
                <a:ea typeface="Alibaba PuHuiTi R" pitchFamily="18" charset="-122"/>
              </a:rPr>
              <a:t>(</a:t>
            </a:r>
            <a:r>
              <a:rPr lang="zh-CN" altLang="en-US" dirty="0" smtClean="0">
                <a:ea typeface="Alibaba PuHuiTi R" pitchFamily="18" charset="-122"/>
              </a:rPr>
              <a:t>积分</a:t>
            </a:r>
            <a:r>
              <a:rPr lang="en-US" altLang="zh-CN" dirty="0" smtClean="0">
                <a:ea typeface="Alibaba PuHuiTi R" pitchFamily="18" charset="-122"/>
              </a:rPr>
              <a:t>)</a:t>
            </a:r>
            <a:r>
              <a:rPr lang="zh-CN" altLang="en-US" dirty="0" smtClean="0">
                <a:ea typeface="Alibaba PuHuiTi R" pitchFamily="18" charset="-122"/>
              </a:rPr>
              <a:t>确定出线资格。小组赛球队实力已知</a:t>
            </a:r>
            <a:r>
              <a:rPr lang="en-US" altLang="zh-CN" dirty="0" smtClean="0">
                <a:ea typeface="Alibaba PuHuiTi R" pitchFamily="18" charset="-122"/>
              </a:rPr>
              <a:t>(</a:t>
            </a:r>
            <a:r>
              <a:rPr lang="zh-CN" altLang="en-US" dirty="0" smtClean="0">
                <a:ea typeface="Alibaba PuHuiTi R" pitchFamily="18" charset="-122"/>
              </a:rPr>
              <a:t>提示用户输入各球队实力），我们通过一个数字表示。如果我们赢</a:t>
            </a:r>
            <a:r>
              <a:rPr lang="en-US" altLang="zh-CN" dirty="0" smtClean="0">
                <a:ea typeface="Alibaba PuHuiTi R" pitchFamily="18" charset="-122"/>
              </a:rPr>
              <a:t>1</a:t>
            </a:r>
            <a:r>
              <a:rPr lang="zh-CN" altLang="en-US" dirty="0" smtClean="0">
                <a:ea typeface="Alibaba PuHuiTi R" pitchFamily="18" charset="-122"/>
              </a:rPr>
              <a:t>局得</a:t>
            </a:r>
            <a:r>
              <a:rPr lang="en-US" altLang="zh-CN" dirty="0" smtClean="0">
                <a:ea typeface="Alibaba PuHuiTi R" pitchFamily="18" charset="-122"/>
              </a:rPr>
              <a:t>3</a:t>
            </a:r>
            <a:r>
              <a:rPr lang="zh-CN" altLang="en-US" dirty="0" smtClean="0">
                <a:ea typeface="Alibaba PuHuiTi R" pitchFamily="18" charset="-122"/>
              </a:rPr>
              <a:t>分，平一局得</a:t>
            </a:r>
            <a:r>
              <a:rPr lang="en-US" altLang="zh-CN" dirty="0" smtClean="0">
                <a:ea typeface="Alibaba PuHuiTi R" pitchFamily="18" charset="-122"/>
              </a:rPr>
              <a:t>1</a:t>
            </a:r>
            <a:r>
              <a:rPr lang="zh-CN" altLang="en-US" dirty="0" smtClean="0">
                <a:ea typeface="Alibaba PuHuiTi R" pitchFamily="18" charset="-122"/>
              </a:rPr>
              <a:t>分，输一局得</a:t>
            </a:r>
            <a:r>
              <a:rPr lang="en-US" altLang="zh-CN" dirty="0" smtClean="0">
                <a:ea typeface="Alibaba PuHuiTi R" pitchFamily="18" charset="-122"/>
              </a:rPr>
              <a:t>0</a:t>
            </a:r>
            <a:r>
              <a:rPr lang="zh-CN" altLang="en-US" dirty="0" smtClean="0">
                <a:ea typeface="Alibaba PuHuiTi R" pitchFamily="18" charset="-122"/>
              </a:rPr>
              <a:t>分，最终求球队总成绩。（有难度）</a:t>
            </a:r>
            <a:endParaRPr lang="en-US" altLang="zh-CN" dirty="0" smtClean="0">
              <a:ea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304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世界杯小组赛问题解析</a:t>
            </a:r>
            <a:endParaRPr lang="zh-CN" altLang="en-US" dirty="0"/>
          </a:p>
        </p:txBody>
      </p:sp>
      <p:sp>
        <p:nvSpPr>
          <p:cNvPr id="6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601549" y="3011355"/>
            <a:ext cx="10749599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ea typeface="Alibaba PuHuiTi B"/>
              </a:rPr>
              <a:t>a = </a:t>
            </a:r>
            <a:r>
              <a:rPr lang="en-US" altLang="zh-CN" dirty="0" err="1">
                <a:ea typeface="Alibaba PuHuiTi B"/>
              </a:rPr>
              <a:t>int</a:t>
            </a:r>
            <a:r>
              <a:rPr lang="en-US" altLang="zh-CN" dirty="0">
                <a:ea typeface="Alibaba PuHuiTi B"/>
              </a:rPr>
              <a:t>(input('</a:t>
            </a:r>
            <a:r>
              <a:rPr lang="zh-CN" altLang="en-US" dirty="0">
                <a:ea typeface="Alibaba PuHuiTi B"/>
              </a:rPr>
              <a:t>请输入我们球队的实力：</a:t>
            </a:r>
            <a:r>
              <a:rPr lang="en-US" altLang="zh-CN" dirty="0">
                <a:ea typeface="Alibaba PuHuiTi B"/>
              </a:rPr>
              <a:t>'))</a:t>
            </a:r>
            <a:br>
              <a:rPr lang="en-US" altLang="zh-CN" dirty="0">
                <a:ea typeface="Alibaba PuHuiTi B"/>
              </a:rPr>
            </a:br>
            <a:r>
              <a:rPr lang="en-US" altLang="zh-CN" dirty="0">
                <a:ea typeface="Alibaba PuHuiTi B"/>
              </a:rPr>
              <a:t>b = </a:t>
            </a:r>
            <a:r>
              <a:rPr lang="en-US" altLang="zh-CN" dirty="0" err="1">
                <a:ea typeface="Alibaba PuHuiTi B"/>
              </a:rPr>
              <a:t>int</a:t>
            </a:r>
            <a:r>
              <a:rPr lang="en-US" altLang="zh-CN" dirty="0">
                <a:ea typeface="Alibaba PuHuiTi B"/>
              </a:rPr>
              <a:t>(input('</a:t>
            </a:r>
            <a:r>
              <a:rPr lang="zh-CN" altLang="en-US" dirty="0">
                <a:ea typeface="Alibaba PuHuiTi B"/>
              </a:rPr>
              <a:t>请输入</a:t>
            </a:r>
            <a:r>
              <a:rPr lang="en-US" altLang="zh-CN" dirty="0">
                <a:ea typeface="Alibaba PuHuiTi B"/>
              </a:rPr>
              <a:t>1</a:t>
            </a:r>
            <a:r>
              <a:rPr lang="zh-CN" altLang="en-US" dirty="0">
                <a:ea typeface="Alibaba PuHuiTi B"/>
              </a:rPr>
              <a:t>号球队的实力：</a:t>
            </a:r>
            <a:r>
              <a:rPr lang="en-US" altLang="zh-CN" dirty="0">
                <a:ea typeface="Alibaba PuHuiTi B"/>
              </a:rPr>
              <a:t>'))</a:t>
            </a:r>
            <a:br>
              <a:rPr lang="en-US" altLang="zh-CN" dirty="0">
                <a:ea typeface="Alibaba PuHuiTi B"/>
              </a:rPr>
            </a:br>
            <a:r>
              <a:rPr lang="en-US" altLang="zh-CN" dirty="0">
                <a:ea typeface="Alibaba PuHuiTi B"/>
              </a:rPr>
              <a:t>c = </a:t>
            </a:r>
            <a:r>
              <a:rPr lang="en-US" altLang="zh-CN" dirty="0" err="1">
                <a:ea typeface="Alibaba PuHuiTi B"/>
              </a:rPr>
              <a:t>int</a:t>
            </a:r>
            <a:r>
              <a:rPr lang="en-US" altLang="zh-CN" dirty="0">
                <a:ea typeface="Alibaba PuHuiTi B"/>
              </a:rPr>
              <a:t>(input('</a:t>
            </a:r>
            <a:r>
              <a:rPr lang="zh-CN" altLang="en-US" dirty="0">
                <a:ea typeface="Alibaba PuHuiTi B"/>
              </a:rPr>
              <a:t>请输入</a:t>
            </a:r>
            <a:r>
              <a:rPr lang="en-US" altLang="zh-CN" dirty="0">
                <a:ea typeface="Alibaba PuHuiTi B"/>
              </a:rPr>
              <a:t>2</a:t>
            </a:r>
            <a:r>
              <a:rPr lang="zh-CN" altLang="en-US" dirty="0">
                <a:ea typeface="Alibaba PuHuiTi B"/>
              </a:rPr>
              <a:t>号球队的实力：</a:t>
            </a:r>
            <a:r>
              <a:rPr lang="en-US" altLang="zh-CN" dirty="0">
                <a:ea typeface="Alibaba PuHuiTi B"/>
              </a:rPr>
              <a:t>'))</a:t>
            </a:r>
            <a:br>
              <a:rPr lang="en-US" altLang="zh-CN" dirty="0">
                <a:ea typeface="Alibaba PuHuiTi B"/>
              </a:rPr>
            </a:br>
            <a:r>
              <a:rPr lang="en-US" altLang="zh-CN" dirty="0">
                <a:ea typeface="Alibaba PuHuiTi B"/>
              </a:rPr>
              <a:t>d = </a:t>
            </a:r>
            <a:r>
              <a:rPr lang="en-US" altLang="zh-CN" dirty="0" err="1">
                <a:ea typeface="Alibaba PuHuiTi B"/>
              </a:rPr>
              <a:t>int</a:t>
            </a:r>
            <a:r>
              <a:rPr lang="en-US" altLang="zh-CN" dirty="0">
                <a:ea typeface="Alibaba PuHuiTi B"/>
              </a:rPr>
              <a:t>(input('</a:t>
            </a:r>
            <a:r>
              <a:rPr lang="zh-CN" altLang="en-US" dirty="0">
                <a:ea typeface="Alibaba PuHuiTi B"/>
              </a:rPr>
              <a:t>请输入</a:t>
            </a:r>
            <a:r>
              <a:rPr lang="en-US" altLang="zh-CN" dirty="0">
                <a:ea typeface="Alibaba PuHuiTi B"/>
              </a:rPr>
              <a:t>3</a:t>
            </a:r>
            <a:r>
              <a:rPr lang="zh-CN" altLang="en-US" dirty="0">
                <a:ea typeface="Alibaba PuHuiTi B"/>
              </a:rPr>
              <a:t>号球队的实力：</a:t>
            </a:r>
            <a:r>
              <a:rPr lang="en-US" altLang="zh-CN" dirty="0">
                <a:ea typeface="Alibaba PuHuiTi B"/>
              </a:rPr>
              <a:t>'))</a:t>
            </a:r>
            <a:br>
              <a:rPr lang="en-US" altLang="zh-CN" dirty="0">
                <a:ea typeface="Alibaba PuHuiTi B"/>
              </a:rPr>
            </a:br>
            <a:r>
              <a:rPr lang="en-US" altLang="zh-CN" dirty="0">
                <a:ea typeface="Alibaba PuHuiTi B"/>
              </a:rPr>
              <a:t/>
            </a:r>
            <a:br>
              <a:rPr lang="en-US" altLang="zh-CN" dirty="0">
                <a:ea typeface="Alibaba PuHuiTi B"/>
              </a:rPr>
            </a:br>
            <a:r>
              <a:rPr lang="en-US" altLang="zh-CN" dirty="0" err="1">
                <a:ea typeface="Alibaba PuHuiTi B"/>
              </a:rPr>
              <a:t>avsb</a:t>
            </a:r>
            <a:r>
              <a:rPr lang="en-US" altLang="zh-CN" dirty="0">
                <a:ea typeface="Alibaba PuHuiTi B"/>
              </a:rPr>
              <a:t> = (a &gt; b) * 3 + (a == b)</a:t>
            </a:r>
            <a:br>
              <a:rPr lang="en-US" altLang="zh-CN" dirty="0">
                <a:ea typeface="Alibaba PuHuiTi B"/>
              </a:rPr>
            </a:br>
            <a:r>
              <a:rPr lang="en-US" altLang="zh-CN" dirty="0" err="1">
                <a:ea typeface="Alibaba PuHuiTi B"/>
              </a:rPr>
              <a:t>avsc</a:t>
            </a:r>
            <a:r>
              <a:rPr lang="en-US" altLang="zh-CN" dirty="0">
                <a:ea typeface="Alibaba PuHuiTi B"/>
              </a:rPr>
              <a:t> = (a &gt; c) * 3 + (a == c)</a:t>
            </a:r>
            <a:br>
              <a:rPr lang="en-US" altLang="zh-CN" dirty="0">
                <a:ea typeface="Alibaba PuHuiTi B"/>
              </a:rPr>
            </a:br>
            <a:r>
              <a:rPr lang="en-US" altLang="zh-CN" dirty="0" err="1">
                <a:ea typeface="Alibaba PuHuiTi B"/>
              </a:rPr>
              <a:t>avsd</a:t>
            </a:r>
            <a:r>
              <a:rPr lang="en-US" altLang="zh-CN" dirty="0">
                <a:ea typeface="Alibaba PuHuiTi B"/>
              </a:rPr>
              <a:t> = (a &gt; d) * 3 + (a == d)</a:t>
            </a:r>
            <a:br>
              <a:rPr lang="en-US" altLang="zh-CN" dirty="0">
                <a:ea typeface="Alibaba PuHuiTi B"/>
              </a:rPr>
            </a:br>
            <a:r>
              <a:rPr lang="en-US" altLang="zh-CN" dirty="0">
                <a:ea typeface="Alibaba PuHuiTi B"/>
              </a:rPr>
              <a:t/>
            </a:r>
            <a:br>
              <a:rPr lang="en-US" altLang="zh-CN" dirty="0">
                <a:ea typeface="Alibaba PuHuiTi B"/>
              </a:rPr>
            </a:br>
            <a:r>
              <a:rPr lang="en-US" altLang="zh-CN" dirty="0">
                <a:ea typeface="Alibaba PuHuiTi B"/>
              </a:rPr>
              <a:t>score = </a:t>
            </a:r>
            <a:r>
              <a:rPr lang="en-US" altLang="zh-CN" dirty="0" err="1">
                <a:ea typeface="Alibaba PuHuiTi B"/>
              </a:rPr>
              <a:t>avsb</a:t>
            </a:r>
            <a:r>
              <a:rPr lang="en-US" altLang="zh-CN" dirty="0">
                <a:ea typeface="Alibaba PuHuiTi B"/>
              </a:rPr>
              <a:t> + </a:t>
            </a:r>
            <a:r>
              <a:rPr lang="en-US" altLang="zh-CN" dirty="0" err="1">
                <a:ea typeface="Alibaba PuHuiTi B"/>
              </a:rPr>
              <a:t>avsc</a:t>
            </a:r>
            <a:r>
              <a:rPr lang="en-US" altLang="zh-CN" dirty="0">
                <a:ea typeface="Alibaba PuHuiTi B"/>
              </a:rPr>
              <a:t> + </a:t>
            </a:r>
            <a:r>
              <a:rPr lang="en-US" altLang="zh-CN" dirty="0" err="1">
                <a:ea typeface="Alibaba PuHuiTi B"/>
              </a:rPr>
              <a:t>avsd</a:t>
            </a:r>
            <a:r>
              <a:rPr lang="en-US" altLang="zh-CN" dirty="0">
                <a:ea typeface="Alibaba PuHuiTi B"/>
              </a:rPr>
              <a:t/>
            </a:r>
            <a:br>
              <a:rPr lang="en-US" altLang="zh-CN" dirty="0">
                <a:ea typeface="Alibaba PuHuiTi B"/>
              </a:rPr>
            </a:br>
            <a:r>
              <a:rPr lang="en-US" altLang="zh-CN" dirty="0">
                <a:ea typeface="Alibaba PuHuiTi B"/>
              </a:rPr>
              <a:t/>
            </a:r>
            <a:br>
              <a:rPr lang="en-US" altLang="zh-CN" dirty="0">
                <a:ea typeface="Alibaba PuHuiTi B"/>
              </a:rPr>
            </a:br>
            <a:r>
              <a:rPr lang="en-US" altLang="zh-CN" dirty="0">
                <a:ea typeface="Alibaba PuHuiTi B"/>
              </a:rPr>
              <a:t>print('</a:t>
            </a:r>
            <a:r>
              <a:rPr lang="zh-CN" altLang="en-US" dirty="0">
                <a:ea typeface="Alibaba PuHuiTi B"/>
              </a:rPr>
              <a:t>小组赛最终结果：</a:t>
            </a:r>
            <a:r>
              <a:rPr lang="en-US" altLang="zh-CN" dirty="0">
                <a:ea typeface="Alibaba PuHuiTi B"/>
              </a:rPr>
              <a:t>%d</a:t>
            </a:r>
            <a:r>
              <a:rPr lang="zh-CN" altLang="en-US" dirty="0">
                <a:ea typeface="Alibaba PuHuiTi B"/>
              </a:rPr>
              <a:t>分</a:t>
            </a:r>
            <a:r>
              <a:rPr lang="en-US" altLang="zh-CN" dirty="0">
                <a:ea typeface="Alibaba PuHuiTi B"/>
              </a:rPr>
              <a:t>' % (score</a:t>
            </a:r>
            <a:r>
              <a:rPr lang="en-US" altLang="zh-CN" dirty="0" smtClean="0">
                <a:ea typeface="Alibaba PuHuiTi B"/>
              </a:rPr>
              <a:t>))</a:t>
            </a:r>
            <a:endParaRPr lang="en-US" altLang="zh-CN" dirty="0">
              <a:ea typeface="Alibaba PuHuiTi B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746" y="890486"/>
            <a:ext cx="6083933" cy="18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86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if</a:t>
            </a:r>
            <a:r>
              <a:rPr kumimoji="1" lang="zh-CN" altLang="en-US" dirty="0" smtClean="0"/>
              <a:t>选择结构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66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60206"/>
                </a:solidFill>
              </a:rPr>
              <a:t>掌握输入功能的语法以及</a:t>
            </a:r>
            <a:r>
              <a:rPr lang="en-US" altLang="zh-CN" dirty="0">
                <a:solidFill>
                  <a:srgbClr val="B60206"/>
                </a:solidFill>
              </a:rPr>
              <a:t>input</a:t>
            </a:r>
            <a:r>
              <a:rPr lang="zh-CN" altLang="en-US" dirty="0">
                <a:solidFill>
                  <a:srgbClr val="B60206"/>
                </a:solidFill>
              </a:rPr>
              <a:t>方法的</a:t>
            </a:r>
            <a:r>
              <a:rPr lang="zh-CN" altLang="en-US" dirty="0" smtClean="0">
                <a:solidFill>
                  <a:srgbClr val="B60206"/>
                </a:solidFill>
              </a:rPr>
              <a:t>使用</a:t>
            </a:r>
            <a:endParaRPr lang="en-US" altLang="zh-CN" dirty="0" smtClean="0">
              <a:solidFill>
                <a:srgbClr val="B60206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掌握常见数据类型转化函数及其</a:t>
            </a:r>
            <a:r>
              <a:rPr lang="zh-CN" altLang="en-US" dirty="0" smtClean="0">
                <a:solidFill>
                  <a:srgbClr val="AD2B26"/>
                </a:solidFill>
              </a:rPr>
              <a:t>应用</a:t>
            </a:r>
            <a:endParaRPr lang="en-US" altLang="zh-CN" dirty="0" smtClean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掌握常见运算符的</a:t>
            </a:r>
            <a:r>
              <a:rPr lang="zh-CN" altLang="en-US" dirty="0" smtClean="0">
                <a:solidFill>
                  <a:srgbClr val="AD2B26"/>
                </a:solidFill>
              </a:rPr>
              <a:t>使用</a:t>
            </a:r>
            <a:endParaRPr lang="en-US" altLang="zh-CN" dirty="0" smtClean="0">
              <a:solidFill>
                <a:srgbClr val="AD2B26"/>
              </a:solidFill>
            </a:endParaRPr>
          </a:p>
          <a:p>
            <a:r>
              <a:rPr lang="zh-CN" altLang="en-US" dirty="0"/>
              <a:t>了解条件语句的</a:t>
            </a:r>
            <a:r>
              <a:rPr lang="zh-CN" altLang="en-US" dirty="0" smtClean="0"/>
              <a:t>作用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AD2B26"/>
                </a:solidFill>
              </a:rPr>
              <a:t>掌握</a:t>
            </a:r>
            <a:r>
              <a:rPr lang="en-US" altLang="zh-CN" dirty="0">
                <a:solidFill>
                  <a:srgbClr val="AD2B26"/>
                </a:solidFill>
              </a:rPr>
              <a:t>if</a:t>
            </a:r>
            <a:r>
              <a:rPr lang="zh-CN" altLang="en-US" dirty="0">
                <a:solidFill>
                  <a:srgbClr val="AD2B26"/>
                </a:solidFill>
              </a:rPr>
              <a:t>结构、</a:t>
            </a:r>
            <a:r>
              <a:rPr lang="en-US" altLang="zh-CN" dirty="0">
                <a:solidFill>
                  <a:srgbClr val="AD2B26"/>
                </a:solidFill>
              </a:rPr>
              <a:t>if...else…</a:t>
            </a:r>
            <a:r>
              <a:rPr lang="zh-CN" altLang="en-US" dirty="0">
                <a:solidFill>
                  <a:srgbClr val="AD2B26"/>
                </a:solidFill>
              </a:rPr>
              <a:t>结构的</a:t>
            </a:r>
            <a:r>
              <a:rPr lang="zh-CN" altLang="en-US" dirty="0" smtClean="0">
                <a:solidFill>
                  <a:srgbClr val="AD2B26"/>
                </a:solidFill>
              </a:rPr>
              <a:t>使用</a:t>
            </a:r>
            <a:endParaRPr lang="en-US" altLang="zh-CN" dirty="0" smtClean="0">
              <a:solidFill>
                <a:srgbClr val="AD2B26"/>
              </a:solidFill>
            </a:endParaRPr>
          </a:p>
          <a:p>
            <a:r>
              <a:rPr lang="zh-CN" altLang="en-US" dirty="0"/>
              <a:t>掌握</a:t>
            </a:r>
            <a:r>
              <a:rPr lang="en-US" altLang="zh-CN" dirty="0" smtClean="0"/>
              <a:t>if</a:t>
            </a:r>
            <a:r>
              <a:rPr lang="zh-CN" altLang="en-US" dirty="0" smtClean="0"/>
              <a:t>嵌套结构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AD2B26"/>
                </a:solidFill>
              </a:rPr>
              <a:t>掌握三目运算符的使用</a:t>
            </a:r>
            <a:endParaRPr lang="zh-CN" altLang="en-US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假设一个场景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同学们</a:t>
            </a:r>
            <a:r>
              <a:rPr lang="zh-CN" altLang="en-US" dirty="0"/>
              <a:t>这个年龄去过网吧吗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去</a:t>
            </a:r>
            <a:r>
              <a:rPr lang="zh-CN" altLang="en-US" dirty="0"/>
              <a:t>网吧进门想要上网必须做的一件事是做什么？（考虑重点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为什么</a:t>
            </a:r>
            <a:r>
              <a:rPr lang="zh-CN" altLang="en-US" dirty="0"/>
              <a:t>要把身份证给工作人员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是不是</a:t>
            </a:r>
            <a:r>
              <a:rPr lang="zh-CN" altLang="en-US" dirty="0"/>
              <a:t>就是为了判断是否成年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是不是</a:t>
            </a:r>
            <a:r>
              <a:rPr lang="zh-CN" altLang="en-US" dirty="0"/>
              <a:t>如果成年可以上网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如果</a:t>
            </a:r>
            <a:r>
              <a:rPr lang="zh-CN" altLang="en-US" dirty="0"/>
              <a:t>不成年则不允许上网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其实</a:t>
            </a:r>
            <a:r>
              <a:rPr lang="zh-CN" altLang="en-US" dirty="0"/>
              <a:t>这里所谓的判断就是条件语句，</a:t>
            </a:r>
            <a:r>
              <a:rPr lang="zh-CN" altLang="en-US" dirty="0" smtClean="0"/>
              <a:t>即条件</a:t>
            </a:r>
            <a:r>
              <a:rPr lang="zh-CN" altLang="en-US" dirty="0"/>
              <a:t>成立执行某些代码，条件不成立则不执行这些</a:t>
            </a:r>
            <a:r>
              <a:rPr lang="zh-CN" altLang="en-US" dirty="0" smtClean="0"/>
              <a:t>代码。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选择结构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、了解</a:t>
            </a:r>
            <a:r>
              <a:rPr lang="en-US" altLang="zh-CN" dirty="0" smtClean="0"/>
              <a:t>if</a:t>
            </a:r>
            <a:r>
              <a:rPr lang="zh-CN" altLang="en-US" dirty="0" smtClean="0"/>
              <a:t>条件语句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855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选择结构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if</a:t>
            </a:r>
            <a:r>
              <a:rPr lang="zh-CN" altLang="en-US" dirty="0" smtClean="0"/>
              <a:t>条件语句的基本语法</a:t>
            </a:r>
            <a:endParaRPr lang="zh-CN" altLang="en-US" dirty="0"/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1457271"/>
            <a:ext cx="10749599" cy="107721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if </a:t>
            </a:r>
            <a:r>
              <a:rPr lang="zh-CN" altLang="en-US" sz="1600" dirty="0"/>
              <a:t>条件</a:t>
            </a:r>
            <a:r>
              <a:rPr lang="en-US" altLang="zh-CN" sz="1600" dirty="0"/>
              <a:t>:</a:t>
            </a:r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条件成立执行的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600" dirty="0"/>
              <a:t>1</a:t>
            </a:r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条件成立执行的代码</a:t>
            </a:r>
            <a:r>
              <a:rPr lang="en-US" altLang="zh-CN" sz="1600" dirty="0"/>
              <a:t>2</a:t>
            </a:r>
          </a:p>
          <a:p>
            <a:r>
              <a:rPr lang="en-US" altLang="zh-CN" sz="1600" dirty="0"/>
              <a:t>    ......</a:t>
            </a:r>
            <a:endParaRPr lang="en-US" altLang="zh-CN" sz="1600" dirty="0"/>
          </a:p>
        </p:txBody>
      </p:sp>
      <p:sp>
        <p:nvSpPr>
          <p:cNvPr id="6" name="矩形 5"/>
          <p:cNvSpPr/>
          <p:nvPr/>
        </p:nvSpPr>
        <p:spPr>
          <a:xfrm>
            <a:off x="641306" y="259790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案例演示：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2947940"/>
            <a:ext cx="10749599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 True:</a:t>
            </a:r>
          </a:p>
          <a:p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print('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条件成立执行的代码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1')</a:t>
            </a:r>
          </a:p>
          <a:p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print('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条件成立执行的代码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2')</a:t>
            </a:r>
          </a:p>
          <a:p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下方的代码没有缩进到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语句块，所以和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条件无关</a:t>
            </a:r>
          </a:p>
          <a:p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print('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我是无论条件是否成立都要执行的代码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')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1306" y="45176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运行结果：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4893751"/>
            <a:ext cx="8164847" cy="163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78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选择结构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、上网案例演示（错误版本）</a:t>
            </a:r>
            <a:endParaRPr lang="zh-CN" altLang="en-US" dirty="0"/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1457271"/>
            <a:ext cx="10749599" cy="181588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需求：如果用户年龄大于等于</a:t>
            </a:r>
            <a:r>
              <a:rPr lang="en-US" altLang="zh-CN" sz="1600" dirty="0"/>
              <a:t>18</a:t>
            </a:r>
            <a:r>
              <a:rPr lang="zh-CN" altLang="en-US" sz="1600" dirty="0"/>
              <a:t>岁，即成年，输出</a:t>
            </a:r>
            <a:r>
              <a:rPr lang="en-US" altLang="zh-CN" sz="1600" dirty="0"/>
              <a:t>"</a:t>
            </a:r>
            <a:r>
              <a:rPr lang="zh-CN" altLang="en-US" sz="1600" dirty="0"/>
              <a:t>已经成年，可以上网</a:t>
            </a:r>
            <a:r>
              <a:rPr lang="en-US" altLang="zh-CN" sz="1600" dirty="0"/>
              <a:t>"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/>
              <a:t>age = 20</a:t>
            </a:r>
          </a:p>
          <a:p>
            <a:r>
              <a:rPr lang="en-US" altLang="zh-CN" sz="1600" dirty="0"/>
              <a:t>if age &gt;= 18:</a:t>
            </a:r>
          </a:p>
          <a:p>
            <a:r>
              <a:rPr lang="en-US" altLang="zh-CN" sz="1600" dirty="0"/>
              <a:t>    print('</a:t>
            </a:r>
            <a:r>
              <a:rPr lang="zh-CN" altLang="en-US" sz="1600" dirty="0"/>
              <a:t>已经成年，可以上网</a:t>
            </a:r>
            <a:r>
              <a:rPr lang="en-US" altLang="zh-CN" sz="1600" dirty="0"/>
              <a:t>')</a:t>
            </a:r>
          </a:p>
          <a:p>
            <a:endParaRPr lang="en-US" altLang="zh-CN" sz="1600" dirty="0"/>
          </a:p>
          <a:p>
            <a:r>
              <a:rPr lang="en-US" altLang="zh-CN" sz="1600" dirty="0"/>
              <a:t>print('</a:t>
            </a:r>
            <a:r>
              <a:rPr lang="zh-CN" altLang="en-US" sz="1600" dirty="0"/>
              <a:t>系统关闭</a:t>
            </a:r>
            <a:r>
              <a:rPr lang="en-US" altLang="zh-CN" sz="1600" dirty="0"/>
              <a:t>')</a:t>
            </a:r>
            <a:endParaRPr lang="en-US" altLang="zh-CN" sz="1600" dirty="0"/>
          </a:p>
        </p:txBody>
      </p:sp>
      <p:sp>
        <p:nvSpPr>
          <p:cNvPr id="7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4071399"/>
            <a:ext cx="10749599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# input</a:t>
            </a:r>
            <a:r>
              <a:rPr lang="zh-CN" altLang="en-US" sz="1600" dirty="0"/>
              <a:t>接受用户输入的数据是字符串类型，条件是</a:t>
            </a:r>
            <a:r>
              <a:rPr lang="en-US" altLang="zh-CN" sz="1600" dirty="0"/>
              <a:t>age</a:t>
            </a:r>
            <a:r>
              <a:rPr lang="zh-CN" altLang="en-US" sz="1600" dirty="0"/>
              <a:t>和整型</a:t>
            </a:r>
            <a:r>
              <a:rPr lang="en-US" altLang="zh-CN" sz="1600" dirty="0"/>
              <a:t>18</a:t>
            </a:r>
            <a:r>
              <a:rPr lang="zh-CN" altLang="en-US" sz="1600" dirty="0"/>
              <a:t>做判断，所以这里要</a:t>
            </a:r>
            <a:r>
              <a:rPr lang="en-US" altLang="zh-CN" sz="1600" dirty="0" err="1"/>
              <a:t>int</a:t>
            </a:r>
            <a:r>
              <a:rPr lang="zh-CN" altLang="en-US" sz="1600" dirty="0"/>
              <a:t>转换</a:t>
            </a:r>
            <a:r>
              <a:rPr lang="zh-CN" altLang="en-US" sz="1600" dirty="0" smtClean="0"/>
              <a:t>数据类型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en-US" altLang="zh-CN" sz="1600" dirty="0"/>
              <a:t>age = </a:t>
            </a:r>
            <a:r>
              <a:rPr lang="en-US" altLang="zh-CN" sz="1600" dirty="0" err="1">
                <a:solidFill>
                  <a:srgbClr val="B60206"/>
                </a:solidFill>
              </a:rPr>
              <a:t>int</a:t>
            </a:r>
            <a:r>
              <a:rPr lang="en-US" altLang="zh-CN" sz="1600" dirty="0"/>
              <a:t>(input('</a:t>
            </a:r>
            <a:r>
              <a:rPr lang="zh-CN" altLang="en-US" sz="1600" dirty="0"/>
              <a:t>请输入您的年龄：</a:t>
            </a:r>
            <a:r>
              <a:rPr lang="en-US" altLang="zh-CN" sz="1600" dirty="0"/>
              <a:t>'))</a:t>
            </a:r>
          </a:p>
          <a:p>
            <a:endParaRPr lang="en-US" altLang="zh-CN" sz="1600" dirty="0"/>
          </a:p>
          <a:p>
            <a:r>
              <a:rPr lang="en-US" altLang="zh-CN" sz="1600" dirty="0"/>
              <a:t>if age &gt;= 18:</a:t>
            </a:r>
          </a:p>
          <a:p>
            <a:r>
              <a:rPr lang="en-US" altLang="zh-CN" sz="1600" dirty="0"/>
              <a:t>    print(f'</a:t>
            </a:r>
            <a:r>
              <a:rPr lang="zh-CN" altLang="en-US" sz="1600" dirty="0"/>
              <a:t>您的年龄是</a:t>
            </a:r>
            <a:r>
              <a:rPr lang="en-US" altLang="zh-CN" sz="1600" dirty="0"/>
              <a:t>{age},</a:t>
            </a:r>
            <a:r>
              <a:rPr lang="zh-CN" altLang="en-US" sz="1600" dirty="0"/>
              <a:t>已经成年，可以上网</a:t>
            </a:r>
            <a:r>
              <a:rPr lang="en-US" altLang="zh-CN" sz="1600" dirty="0"/>
              <a:t>')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print('</a:t>
            </a:r>
            <a:r>
              <a:rPr lang="zh-CN" altLang="en-US" sz="1600" dirty="0"/>
              <a:t>系统关闭</a:t>
            </a:r>
            <a:r>
              <a:rPr lang="en-US" altLang="zh-CN" sz="1600" dirty="0"/>
              <a:t>')</a:t>
            </a:r>
            <a:endParaRPr lang="en-US" altLang="zh-CN" sz="1600" dirty="0"/>
          </a:p>
        </p:txBody>
      </p:sp>
      <p:sp>
        <p:nvSpPr>
          <p:cNvPr id="8" name="矩形 7"/>
          <p:cNvSpPr/>
          <p:nvPr/>
        </p:nvSpPr>
        <p:spPr>
          <a:xfrm>
            <a:off x="641306" y="353310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修正版本：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6072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选择结构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if…else…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3051679"/>
            <a:ext cx="10749599" cy="206210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age = </a:t>
            </a:r>
            <a:r>
              <a:rPr lang="en-US" altLang="zh-CN" sz="1600" dirty="0" err="1">
                <a:solidFill>
                  <a:srgbClr val="B60206"/>
                </a:solidFill>
              </a:rPr>
              <a:t>int</a:t>
            </a:r>
            <a:r>
              <a:rPr lang="en-US" altLang="zh-CN" sz="1600" dirty="0">
                <a:solidFill>
                  <a:srgbClr val="B60206"/>
                </a:solidFill>
              </a:rPr>
              <a:t>(input('</a:t>
            </a:r>
            <a:r>
              <a:rPr lang="zh-CN" altLang="en-US" sz="1600" dirty="0">
                <a:solidFill>
                  <a:srgbClr val="B60206"/>
                </a:solidFill>
              </a:rPr>
              <a:t>请输入您的年龄：</a:t>
            </a:r>
            <a:r>
              <a:rPr lang="en-US" altLang="zh-CN" sz="1600" dirty="0">
                <a:solidFill>
                  <a:srgbClr val="B60206"/>
                </a:solidFill>
              </a:rPr>
              <a:t>'))</a:t>
            </a:r>
          </a:p>
          <a:p>
            <a:endParaRPr lang="en-US" altLang="zh-CN" sz="1600" dirty="0"/>
          </a:p>
          <a:p>
            <a:r>
              <a:rPr lang="en-US" altLang="zh-CN" sz="1600" dirty="0">
                <a:solidFill>
                  <a:srgbClr val="B60206"/>
                </a:solidFill>
              </a:rPr>
              <a:t>if age &gt;= 18:</a:t>
            </a:r>
          </a:p>
          <a:p>
            <a:r>
              <a:rPr lang="en-US" altLang="zh-CN" sz="1600" dirty="0">
                <a:solidFill>
                  <a:srgbClr val="B60206"/>
                </a:solidFill>
              </a:rPr>
              <a:t>    print(f'</a:t>
            </a:r>
            <a:r>
              <a:rPr lang="zh-CN" altLang="en-US" sz="1600" dirty="0">
                <a:solidFill>
                  <a:srgbClr val="B60206"/>
                </a:solidFill>
              </a:rPr>
              <a:t>您的年龄是</a:t>
            </a:r>
            <a:r>
              <a:rPr lang="en-US" altLang="zh-CN" sz="1600" dirty="0">
                <a:solidFill>
                  <a:srgbClr val="B60206"/>
                </a:solidFill>
              </a:rPr>
              <a:t>{age},</a:t>
            </a:r>
            <a:r>
              <a:rPr lang="zh-CN" altLang="en-US" sz="1600" dirty="0">
                <a:solidFill>
                  <a:srgbClr val="B60206"/>
                </a:solidFill>
              </a:rPr>
              <a:t>已经成年，可以上网</a:t>
            </a:r>
            <a:r>
              <a:rPr lang="en-US" altLang="zh-CN" sz="1600" dirty="0">
                <a:solidFill>
                  <a:srgbClr val="B60206"/>
                </a:solidFill>
              </a:rPr>
              <a:t>')</a:t>
            </a:r>
          </a:p>
          <a:p>
            <a:r>
              <a:rPr lang="en-US" altLang="zh-CN" sz="1600" dirty="0">
                <a:solidFill>
                  <a:srgbClr val="B60206"/>
                </a:solidFill>
              </a:rPr>
              <a:t>else:</a:t>
            </a:r>
          </a:p>
          <a:p>
            <a:r>
              <a:rPr lang="en-US" altLang="zh-CN" sz="1600" dirty="0">
                <a:solidFill>
                  <a:srgbClr val="B60206"/>
                </a:solidFill>
              </a:rPr>
              <a:t>    print(f'</a:t>
            </a:r>
            <a:r>
              <a:rPr lang="zh-CN" altLang="en-US" sz="1600" dirty="0">
                <a:solidFill>
                  <a:srgbClr val="B60206"/>
                </a:solidFill>
              </a:rPr>
              <a:t>您的年龄是</a:t>
            </a:r>
            <a:r>
              <a:rPr lang="en-US" altLang="zh-CN" sz="1600" dirty="0">
                <a:solidFill>
                  <a:srgbClr val="B60206"/>
                </a:solidFill>
              </a:rPr>
              <a:t>{age},</a:t>
            </a:r>
            <a:r>
              <a:rPr lang="zh-CN" altLang="en-US" sz="1600" dirty="0">
                <a:solidFill>
                  <a:srgbClr val="B60206"/>
                </a:solidFill>
              </a:rPr>
              <a:t>未成年，请自行回家写作业</a:t>
            </a:r>
            <a:r>
              <a:rPr lang="en-US" altLang="zh-CN" sz="1600" dirty="0">
                <a:solidFill>
                  <a:srgbClr val="B60206"/>
                </a:solidFill>
              </a:rPr>
              <a:t>')</a:t>
            </a:r>
          </a:p>
          <a:p>
            <a:endParaRPr lang="en-US" altLang="zh-CN" sz="1600" dirty="0"/>
          </a:p>
          <a:p>
            <a:r>
              <a:rPr lang="en-US" altLang="zh-CN" sz="1600" dirty="0"/>
              <a:t>print('</a:t>
            </a:r>
            <a:r>
              <a:rPr lang="zh-CN" altLang="en-US" sz="1600" dirty="0"/>
              <a:t>系统关闭</a:t>
            </a:r>
            <a:r>
              <a:rPr lang="en-US" altLang="zh-CN" sz="1600" dirty="0"/>
              <a:t>')</a:t>
            </a:r>
            <a:endParaRPr lang="en-US" altLang="zh-CN" sz="1600" dirty="0"/>
          </a:p>
        </p:txBody>
      </p:sp>
      <p:sp>
        <p:nvSpPr>
          <p:cNvPr id="9" name="矩形 8"/>
          <p:cNvSpPr/>
          <p:nvPr/>
        </p:nvSpPr>
        <p:spPr>
          <a:xfrm>
            <a:off x="641306" y="26323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全新版本：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1457271"/>
            <a:ext cx="10749599" cy="107721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if </a:t>
            </a:r>
            <a:r>
              <a:rPr lang="zh-CN" altLang="en-US" sz="1600" dirty="0" smtClean="0"/>
              <a:t>条件</a:t>
            </a:r>
            <a:r>
              <a:rPr lang="en-US" altLang="zh-CN" sz="1600" dirty="0" smtClean="0"/>
              <a:t>:</a:t>
            </a:r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</a:t>
            </a:r>
            <a:r>
              <a:rPr lang="zh-CN" altLang="en-US" sz="1600" dirty="0" smtClean="0"/>
              <a:t>条件成立，执行的代码</a:t>
            </a:r>
            <a:r>
              <a:rPr lang="en-US" altLang="zh-CN" sz="1600" dirty="0" smtClean="0"/>
              <a:t>1</a:t>
            </a:r>
          </a:p>
          <a:p>
            <a:r>
              <a:rPr lang="en-US" altLang="zh-CN" sz="1600" dirty="0" smtClean="0"/>
              <a:t>else:</a:t>
            </a:r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</a:t>
            </a:r>
            <a:r>
              <a:rPr lang="zh-CN" altLang="en-US" sz="1600" dirty="0" smtClean="0"/>
              <a:t>条件不成立，执行的代码</a:t>
            </a:r>
            <a:r>
              <a:rPr lang="en-US" altLang="zh-CN" sz="1600" dirty="0" smtClean="0"/>
              <a:t>2</a:t>
            </a:r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79" y="5276282"/>
            <a:ext cx="8946153" cy="135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64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选择结构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if…</a:t>
            </a:r>
            <a:r>
              <a:rPr lang="en-US" altLang="zh-CN" dirty="0" err="1" smtClean="0"/>
              <a:t>elif</a:t>
            </a:r>
            <a:r>
              <a:rPr lang="en-US" altLang="zh-CN" dirty="0" smtClean="0"/>
              <a:t>…else</a:t>
            </a:r>
            <a:r>
              <a:rPr lang="zh-CN" altLang="en-US" dirty="0" smtClean="0"/>
              <a:t>多重判断语句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1457271"/>
            <a:ext cx="10749599" cy="280076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B60206"/>
                </a:solidFill>
              </a:rPr>
              <a:t>if </a:t>
            </a:r>
            <a:r>
              <a:rPr lang="zh-CN" altLang="en-US" sz="1600" dirty="0">
                <a:solidFill>
                  <a:srgbClr val="B60206"/>
                </a:solidFill>
              </a:rPr>
              <a:t>条件</a:t>
            </a:r>
            <a:r>
              <a:rPr lang="en-US" altLang="zh-CN" sz="1600" dirty="0">
                <a:solidFill>
                  <a:srgbClr val="B60206"/>
                </a:solidFill>
              </a:rPr>
              <a:t>1:</a:t>
            </a:r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条件</a:t>
            </a:r>
            <a:r>
              <a:rPr lang="en-US" altLang="zh-CN" sz="1600" dirty="0"/>
              <a:t>1</a:t>
            </a:r>
            <a:r>
              <a:rPr lang="zh-CN" altLang="en-US" sz="1600" dirty="0"/>
              <a:t>成立执行的代码</a:t>
            </a:r>
            <a:r>
              <a:rPr lang="en-US" altLang="zh-CN" sz="1600" dirty="0"/>
              <a:t>1</a:t>
            </a:r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条件</a:t>
            </a:r>
            <a:r>
              <a:rPr lang="en-US" altLang="zh-CN" sz="1600" dirty="0"/>
              <a:t>1</a:t>
            </a:r>
            <a:r>
              <a:rPr lang="zh-CN" altLang="en-US" sz="1600" dirty="0"/>
              <a:t>成立执行的代码</a:t>
            </a:r>
            <a:r>
              <a:rPr lang="en-US" altLang="zh-CN" sz="1600" dirty="0"/>
              <a:t>2</a:t>
            </a:r>
          </a:p>
          <a:p>
            <a:r>
              <a:rPr lang="en-US" altLang="zh-CN" sz="1600" dirty="0"/>
              <a:t>    ......</a:t>
            </a:r>
          </a:p>
          <a:p>
            <a:r>
              <a:rPr lang="en-US" altLang="zh-CN" sz="1600" dirty="0" err="1">
                <a:solidFill>
                  <a:srgbClr val="B60206"/>
                </a:solidFill>
              </a:rPr>
              <a:t>elif</a:t>
            </a:r>
            <a:r>
              <a:rPr lang="en-US" altLang="zh-CN" sz="1600" dirty="0">
                <a:solidFill>
                  <a:srgbClr val="B60206"/>
                </a:solidFill>
              </a:rPr>
              <a:t> </a:t>
            </a:r>
            <a:r>
              <a:rPr lang="zh-CN" altLang="en-US" sz="1600" dirty="0">
                <a:solidFill>
                  <a:srgbClr val="B60206"/>
                </a:solidFill>
              </a:rPr>
              <a:t>条件</a:t>
            </a:r>
            <a:r>
              <a:rPr lang="en-US" altLang="zh-CN" sz="1600" dirty="0">
                <a:solidFill>
                  <a:srgbClr val="B60206"/>
                </a:solidFill>
              </a:rPr>
              <a:t>2</a:t>
            </a:r>
            <a:r>
              <a:rPr lang="zh-CN" altLang="en-US" sz="1600" dirty="0">
                <a:solidFill>
                  <a:srgbClr val="B60206"/>
                </a:solidFill>
              </a:rPr>
              <a:t>：</a:t>
            </a:r>
          </a:p>
          <a:p>
            <a:r>
              <a:rPr lang="zh-CN" altLang="en-US" sz="1600" dirty="0" smtClean="0"/>
              <a:t>    条件</a:t>
            </a:r>
            <a:r>
              <a:rPr lang="en-US" altLang="zh-CN" sz="1600" dirty="0"/>
              <a:t>2</a:t>
            </a:r>
            <a:r>
              <a:rPr lang="zh-CN" altLang="en-US" sz="1600" dirty="0"/>
              <a:t>成立执行的代码</a:t>
            </a:r>
            <a:r>
              <a:rPr lang="en-US" altLang="zh-CN" sz="1600" dirty="0"/>
              <a:t>1</a:t>
            </a:r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条件</a:t>
            </a:r>
            <a:r>
              <a:rPr lang="en-US" altLang="zh-CN" sz="1600" dirty="0"/>
              <a:t>2</a:t>
            </a:r>
            <a:r>
              <a:rPr lang="zh-CN" altLang="en-US" sz="1600" dirty="0"/>
              <a:t>成立执行的代码</a:t>
            </a:r>
            <a:r>
              <a:rPr lang="en-US" altLang="zh-CN" sz="1600" dirty="0"/>
              <a:t>2</a:t>
            </a:r>
          </a:p>
          <a:p>
            <a:r>
              <a:rPr lang="en-US" altLang="zh-CN" sz="1600" dirty="0"/>
              <a:t>    ......</a:t>
            </a:r>
          </a:p>
          <a:p>
            <a:r>
              <a:rPr lang="en-US" altLang="zh-CN" sz="1600" dirty="0"/>
              <a:t>......</a:t>
            </a:r>
          </a:p>
          <a:p>
            <a:r>
              <a:rPr lang="en-US" altLang="zh-CN" sz="1600" dirty="0">
                <a:solidFill>
                  <a:srgbClr val="B60206"/>
                </a:solidFill>
              </a:rPr>
              <a:t>else:</a:t>
            </a:r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以上条件都不</a:t>
            </a:r>
            <a:r>
              <a:rPr lang="zh-CN" altLang="en-US" sz="1600" dirty="0" smtClean="0"/>
              <a:t>成立执行</a:t>
            </a:r>
            <a:r>
              <a:rPr lang="zh-CN" altLang="en-US" sz="1600" dirty="0"/>
              <a:t>的代码</a:t>
            </a:r>
            <a:endParaRPr lang="en-US" altLang="zh-CN" sz="1600" dirty="0"/>
          </a:p>
        </p:txBody>
      </p:sp>
      <p:sp>
        <p:nvSpPr>
          <p:cNvPr id="2" name="矩形 1"/>
          <p:cNvSpPr/>
          <p:nvPr/>
        </p:nvSpPr>
        <p:spPr>
          <a:xfrm>
            <a:off x="2766627" y="4915730"/>
            <a:ext cx="869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思考题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① </a:t>
            </a:r>
            <a:r>
              <a:rPr lang="zh-CN" altLang="en-US" dirty="0"/>
              <a:t>中国合法工作年龄为18-60岁，即如果年龄小于18的情况为童工，不</a:t>
            </a:r>
            <a:r>
              <a:rPr lang="zh-CN" altLang="en-US" dirty="0" smtClean="0"/>
              <a:t>合法；</a:t>
            </a:r>
            <a:endParaRPr lang="en-US" altLang="zh-CN" dirty="0" smtClean="0"/>
          </a:p>
          <a:p>
            <a:r>
              <a:rPr lang="zh-CN" altLang="en-US" dirty="0" smtClean="0"/>
              <a:t>② </a:t>
            </a:r>
            <a:r>
              <a:rPr lang="zh-CN" altLang="en-US" dirty="0"/>
              <a:t>如果年龄在18-60岁之间为合法工龄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③ </a:t>
            </a:r>
            <a:r>
              <a:rPr lang="zh-CN" altLang="en-US" dirty="0"/>
              <a:t>大于60岁为法定退休年龄。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4488022"/>
            <a:ext cx="2055747" cy="20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85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选择结构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思考题解析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1536784"/>
            <a:ext cx="10749599" cy="206210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age =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(input('</a:t>
            </a:r>
            <a:r>
              <a:rPr lang="zh-CN" altLang="en-US" sz="1600" dirty="0"/>
              <a:t>请输入员工的年龄：</a:t>
            </a:r>
            <a:r>
              <a:rPr lang="en-US" altLang="zh-CN" sz="1600" dirty="0"/>
              <a:t>'))</a:t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if age &lt; 18:</a:t>
            </a:r>
            <a:br>
              <a:rPr lang="en-US" altLang="zh-CN" sz="1600" dirty="0"/>
            </a:br>
            <a:r>
              <a:rPr lang="en-US" altLang="zh-CN" sz="1600" dirty="0"/>
              <a:t>    print('</a:t>
            </a:r>
            <a:r>
              <a:rPr lang="zh-CN" altLang="en-US" sz="1600" dirty="0"/>
              <a:t>童工一枚</a:t>
            </a:r>
            <a:r>
              <a:rPr lang="en-US" altLang="zh-CN" sz="1600" dirty="0"/>
              <a:t>')</a:t>
            </a:r>
            <a:br>
              <a:rPr lang="en-US" altLang="zh-CN" sz="1600" dirty="0"/>
            </a:br>
            <a:r>
              <a:rPr lang="en-US" altLang="zh-CN" sz="1600" dirty="0" err="1"/>
              <a:t>elif</a:t>
            </a:r>
            <a:r>
              <a:rPr lang="en-US" altLang="zh-CN" sz="1600" dirty="0"/>
              <a:t> age &gt;= 18 and age &lt;=60:</a:t>
            </a:r>
            <a:br>
              <a:rPr lang="en-US" altLang="zh-CN" sz="1600" dirty="0"/>
            </a:br>
            <a:r>
              <a:rPr lang="en-US" altLang="zh-CN" sz="1600" dirty="0"/>
              <a:t>    print('</a:t>
            </a:r>
            <a:r>
              <a:rPr lang="zh-CN" altLang="en-US" sz="1600" dirty="0"/>
              <a:t>合法年龄</a:t>
            </a:r>
            <a:r>
              <a:rPr lang="en-US" altLang="zh-CN" sz="1600" dirty="0"/>
              <a:t>')</a:t>
            </a:r>
            <a:br>
              <a:rPr lang="en-US" altLang="zh-CN" sz="1600" dirty="0"/>
            </a:br>
            <a:r>
              <a:rPr lang="en-US" altLang="zh-CN" sz="1600" dirty="0"/>
              <a:t>else:</a:t>
            </a:r>
            <a:br>
              <a:rPr lang="en-US" altLang="zh-CN" sz="1600" dirty="0"/>
            </a:br>
            <a:r>
              <a:rPr lang="en-US" altLang="zh-CN" sz="1600" dirty="0"/>
              <a:t>    print('</a:t>
            </a:r>
            <a:r>
              <a:rPr lang="zh-CN" altLang="en-US" sz="1600" dirty="0"/>
              <a:t>可以退休了</a:t>
            </a:r>
            <a:r>
              <a:rPr lang="en-US" altLang="zh-CN" sz="1600" dirty="0"/>
              <a:t>')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4402567"/>
            <a:ext cx="10749599" cy="206210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age =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(input('</a:t>
            </a:r>
            <a:r>
              <a:rPr lang="zh-CN" altLang="en-US" sz="1600" dirty="0"/>
              <a:t>请输入员工的年龄：</a:t>
            </a:r>
            <a:r>
              <a:rPr lang="en-US" altLang="zh-CN" sz="1600" dirty="0"/>
              <a:t>'))</a:t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if age &lt; 18:</a:t>
            </a:r>
            <a:br>
              <a:rPr lang="en-US" altLang="zh-CN" sz="1600" dirty="0"/>
            </a:br>
            <a:r>
              <a:rPr lang="en-US" altLang="zh-CN" sz="1600" dirty="0"/>
              <a:t>    print('</a:t>
            </a:r>
            <a:r>
              <a:rPr lang="zh-CN" altLang="en-US" sz="1600" dirty="0"/>
              <a:t>童工一枚</a:t>
            </a:r>
            <a:r>
              <a:rPr lang="en-US" altLang="zh-CN" sz="1600" dirty="0"/>
              <a:t>')</a:t>
            </a:r>
            <a:br>
              <a:rPr lang="en-US" altLang="zh-CN" sz="1600" dirty="0"/>
            </a:br>
            <a:r>
              <a:rPr lang="en-US" altLang="zh-CN" sz="1600" dirty="0" err="1" smtClean="0"/>
              <a:t>elif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rgbClr val="B60206"/>
                </a:solidFill>
              </a:rPr>
              <a:t>18 &lt;= age </a:t>
            </a:r>
            <a:r>
              <a:rPr lang="en-US" altLang="zh-CN" sz="1600" dirty="0">
                <a:solidFill>
                  <a:srgbClr val="B60206"/>
                </a:solidFill>
              </a:rPr>
              <a:t>&lt;=60: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    print('</a:t>
            </a:r>
            <a:r>
              <a:rPr lang="zh-CN" altLang="en-US" sz="1600" dirty="0"/>
              <a:t>合法年龄</a:t>
            </a:r>
            <a:r>
              <a:rPr lang="en-US" altLang="zh-CN" sz="1600" dirty="0"/>
              <a:t>')</a:t>
            </a:r>
            <a:br>
              <a:rPr lang="en-US" altLang="zh-CN" sz="1600" dirty="0"/>
            </a:br>
            <a:r>
              <a:rPr lang="en-US" altLang="zh-CN" sz="1600" dirty="0"/>
              <a:t>else:</a:t>
            </a:r>
            <a:br>
              <a:rPr lang="en-US" altLang="zh-CN" sz="1600" dirty="0"/>
            </a:br>
            <a:r>
              <a:rPr lang="en-US" altLang="zh-CN" sz="1600" dirty="0"/>
              <a:t>    print('</a:t>
            </a:r>
            <a:r>
              <a:rPr lang="zh-CN" altLang="en-US" sz="1600" dirty="0"/>
              <a:t>可以退休了</a:t>
            </a:r>
            <a:r>
              <a:rPr lang="en-US" altLang="zh-CN" sz="1600" dirty="0"/>
              <a:t>')</a:t>
            </a:r>
          </a:p>
        </p:txBody>
      </p:sp>
      <p:sp>
        <p:nvSpPr>
          <p:cNvPr id="10" name="矩形 9"/>
          <p:cNvSpPr/>
          <p:nvPr/>
        </p:nvSpPr>
        <p:spPr>
          <a:xfrm>
            <a:off x="710880" y="3816061"/>
            <a:ext cx="5311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age &gt;= 18 and age &lt;= 60</a:t>
            </a:r>
            <a:r>
              <a:rPr lang="zh-CN" altLang="en-US" dirty="0" smtClean="0"/>
              <a:t>也可以简化为</a:t>
            </a:r>
            <a:r>
              <a:rPr lang="en-US" altLang="zh-CN" dirty="0" smtClean="0"/>
              <a:t>18 &lt;= age &lt;= 60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05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选择结构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if</a:t>
            </a:r>
            <a:r>
              <a:rPr lang="zh-CN" altLang="en-US" dirty="0" smtClean="0"/>
              <a:t>嵌套结构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1457271"/>
            <a:ext cx="10749599" cy="181588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B60206"/>
                </a:solidFill>
              </a:rPr>
              <a:t>if </a:t>
            </a:r>
            <a:r>
              <a:rPr lang="zh-CN" altLang="en-US" sz="1600" dirty="0">
                <a:solidFill>
                  <a:srgbClr val="B60206"/>
                </a:solidFill>
              </a:rPr>
              <a:t>条件</a:t>
            </a:r>
            <a:r>
              <a:rPr lang="en-US" altLang="zh-CN" sz="1600" dirty="0">
                <a:solidFill>
                  <a:srgbClr val="B60206"/>
                </a:solidFill>
              </a:rPr>
              <a:t>1</a:t>
            </a:r>
            <a:r>
              <a:rPr lang="zh-CN" altLang="en-US" sz="1600" dirty="0" smtClean="0">
                <a:solidFill>
                  <a:srgbClr val="B60206"/>
                </a:solidFill>
              </a:rPr>
              <a:t>：</a:t>
            </a:r>
            <a:endParaRPr lang="en-US" altLang="zh-CN" sz="1600" dirty="0" smtClean="0">
              <a:solidFill>
                <a:srgbClr val="B60206"/>
              </a:solidFill>
            </a:endParaRPr>
          </a:p>
          <a:p>
            <a:r>
              <a:rPr lang="en-US" altLang="zh-CN" sz="1600" dirty="0" smtClean="0">
                <a:solidFill>
                  <a:srgbClr val="B60206"/>
                </a:solidFill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条件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成立执行的代码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条件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成立执行的代码</a:t>
            </a:r>
          </a:p>
          <a:p>
            <a:r>
              <a:rPr lang="zh-CN" altLang="en-US" sz="1600" dirty="0">
                <a:solidFill>
                  <a:srgbClr val="B60206"/>
                </a:solidFill>
              </a:rPr>
              <a:t>    </a:t>
            </a:r>
          </a:p>
          <a:p>
            <a:r>
              <a:rPr lang="zh-CN" altLang="en-US" sz="1600" dirty="0">
                <a:solidFill>
                  <a:srgbClr val="B60206"/>
                </a:solidFill>
              </a:rPr>
              <a:t>    </a:t>
            </a:r>
            <a:r>
              <a:rPr lang="en-US" altLang="zh-CN" sz="1600" dirty="0">
                <a:solidFill>
                  <a:srgbClr val="B60206"/>
                </a:solidFill>
              </a:rPr>
              <a:t>if </a:t>
            </a:r>
            <a:r>
              <a:rPr lang="zh-CN" altLang="en-US" sz="1600" dirty="0">
                <a:solidFill>
                  <a:srgbClr val="B60206"/>
                </a:solidFill>
              </a:rPr>
              <a:t>条件</a:t>
            </a:r>
            <a:r>
              <a:rPr lang="en-US" altLang="zh-CN" sz="1600" dirty="0">
                <a:solidFill>
                  <a:srgbClr val="B60206"/>
                </a:solidFill>
              </a:rPr>
              <a:t>2</a:t>
            </a:r>
            <a:r>
              <a:rPr lang="zh-CN" altLang="en-US" sz="1600" dirty="0">
                <a:solidFill>
                  <a:srgbClr val="B60206"/>
                </a:solidFill>
              </a:rPr>
              <a:t>：</a:t>
            </a:r>
          </a:p>
          <a:p>
            <a:r>
              <a:rPr lang="zh-CN" altLang="en-US" sz="1600" dirty="0">
                <a:solidFill>
                  <a:srgbClr val="B60206"/>
                </a:solidFill>
              </a:rPr>
              <a:t>    </a:t>
            </a:r>
            <a:r>
              <a:rPr lang="zh-CN" altLang="en-US" sz="1600" dirty="0" smtClean="0">
                <a:solidFill>
                  <a:srgbClr val="B60206"/>
                </a:solidFill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条件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成立执行的代码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条件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成立执行的代码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37418" y="4318086"/>
            <a:ext cx="869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：判断是否能上车（如果有钱，则可以</a:t>
            </a:r>
            <a:r>
              <a:rPr lang="zh-CN" altLang="en-US" dirty="0" smtClean="0"/>
              <a:t>上车。反之则不能上车）</a:t>
            </a:r>
            <a:endParaRPr lang="en-US" altLang="zh-CN" dirty="0" smtClean="0"/>
          </a:p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 smtClean="0"/>
              <a:t>：在案例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基础上，判断上车后，如果有空座可以坐下，反之则不能坐下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提示：变量</a:t>
            </a:r>
            <a:r>
              <a:rPr lang="en-US" altLang="zh-CN" dirty="0" smtClean="0"/>
              <a:t>money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seat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71" y="3613379"/>
            <a:ext cx="2055747" cy="20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72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选择结构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if</a:t>
            </a:r>
            <a:r>
              <a:rPr lang="zh-CN" altLang="en-US" dirty="0"/>
              <a:t>嵌套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1457271"/>
            <a:ext cx="10749599" cy="304698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"""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如果有钱，则可以上车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上车后，如果有空座，可以坐下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上车后，如果没有空座，则站着等空座位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如果没钱，不能上车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"""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假设用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money = 1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表示有钱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money = 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表示没有钱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money = 1</a:t>
            </a:r>
          </a:p>
          <a:p>
            <a:r>
              <a:rPr lang="en-US" altLang="zh-CN" sz="1600" dirty="0">
                <a:solidFill>
                  <a:srgbClr val="B60206"/>
                </a:solidFill>
              </a:rPr>
              <a:t>if money == 1:</a:t>
            </a:r>
          </a:p>
          <a:p>
            <a:r>
              <a:rPr lang="en-US" altLang="zh-CN" sz="1600" dirty="0">
                <a:solidFill>
                  <a:srgbClr val="B60206"/>
                </a:solidFill>
              </a:rPr>
              <a:t>    print('</a:t>
            </a:r>
            <a:r>
              <a:rPr lang="zh-CN" altLang="en-US" sz="1600" dirty="0">
                <a:solidFill>
                  <a:srgbClr val="B60206"/>
                </a:solidFill>
              </a:rPr>
              <a:t>土豪，不差钱，顺利上车</a:t>
            </a:r>
            <a:r>
              <a:rPr lang="en-US" altLang="zh-CN" sz="1600" dirty="0">
                <a:solidFill>
                  <a:srgbClr val="B60206"/>
                </a:solidFill>
              </a:rPr>
              <a:t>')</a:t>
            </a:r>
          </a:p>
          <a:p>
            <a:r>
              <a:rPr lang="en-US" altLang="zh-CN" sz="1600" dirty="0">
                <a:solidFill>
                  <a:srgbClr val="B60206"/>
                </a:solidFill>
              </a:rPr>
              <a:t>else:</a:t>
            </a:r>
          </a:p>
          <a:p>
            <a:r>
              <a:rPr lang="en-US" altLang="zh-CN" sz="1600" dirty="0">
                <a:solidFill>
                  <a:srgbClr val="B60206"/>
                </a:solidFill>
              </a:rPr>
              <a:t>    print('</a:t>
            </a:r>
            <a:r>
              <a:rPr lang="zh-CN" altLang="en-US" sz="1600" dirty="0">
                <a:solidFill>
                  <a:srgbClr val="B60206"/>
                </a:solidFill>
              </a:rPr>
              <a:t>没钱，不能上车，追着公交车跑</a:t>
            </a:r>
            <a:r>
              <a:rPr lang="en-US" altLang="zh-CN" sz="1600" dirty="0">
                <a:solidFill>
                  <a:srgbClr val="B60206"/>
                </a:solidFill>
              </a:rPr>
              <a:t>')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4654319"/>
            <a:ext cx="9617273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84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选择结构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if</a:t>
            </a:r>
            <a:r>
              <a:rPr lang="zh-CN" altLang="en-US" dirty="0"/>
              <a:t>嵌套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79" y="1457271"/>
            <a:ext cx="10749599" cy="427809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"""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如果有钱，则可以上车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上车后，如果有空座，可以坐下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上车后，如果没有空座，则站着等空座位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如果没钱，不能上车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"""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假设用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money = 1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表示有钱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money = 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表示没有钱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seat = 1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表示有空座，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seat = 0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表示没有空座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money = 1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seat = 0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money == 1: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print('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土豪，不差钱，顺利上车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zh-CN" sz="1600" dirty="0">
                <a:solidFill>
                  <a:srgbClr val="AD2B26"/>
                </a:solidFill>
              </a:rPr>
              <a:t>if seat == 1:</a:t>
            </a:r>
          </a:p>
          <a:p>
            <a:r>
              <a:rPr lang="en-US" altLang="zh-CN" sz="1600" dirty="0">
                <a:solidFill>
                  <a:srgbClr val="AD2B26"/>
                </a:solidFill>
              </a:rPr>
              <a:t>        print('</a:t>
            </a:r>
            <a:r>
              <a:rPr lang="zh-CN" altLang="en-US" sz="1600" dirty="0">
                <a:solidFill>
                  <a:srgbClr val="AD2B26"/>
                </a:solidFill>
              </a:rPr>
              <a:t>有空座，可以坐下</a:t>
            </a:r>
            <a:r>
              <a:rPr lang="en-US" altLang="zh-CN" sz="1600" dirty="0">
                <a:solidFill>
                  <a:srgbClr val="AD2B26"/>
                </a:solidFill>
              </a:rPr>
              <a:t>')</a:t>
            </a:r>
          </a:p>
          <a:p>
            <a:r>
              <a:rPr lang="en-US" altLang="zh-CN" sz="1600" dirty="0">
                <a:solidFill>
                  <a:srgbClr val="AD2B26"/>
                </a:solidFill>
              </a:rPr>
              <a:t>    else:</a:t>
            </a:r>
          </a:p>
          <a:p>
            <a:r>
              <a:rPr lang="en-US" altLang="zh-CN" sz="1600" dirty="0">
                <a:solidFill>
                  <a:srgbClr val="AD2B26"/>
                </a:solidFill>
              </a:rPr>
              <a:t>        print('</a:t>
            </a:r>
            <a:r>
              <a:rPr lang="zh-CN" altLang="en-US" sz="1600" dirty="0">
                <a:solidFill>
                  <a:srgbClr val="AD2B26"/>
                </a:solidFill>
              </a:rPr>
              <a:t>没有空座，站等</a:t>
            </a:r>
            <a:r>
              <a:rPr lang="en-US" altLang="zh-CN" sz="1600" dirty="0">
                <a:solidFill>
                  <a:srgbClr val="AD2B26"/>
                </a:solidFill>
              </a:rPr>
              <a:t>')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else: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print('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没钱，不能上车，追着公交车跑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9" y="5829608"/>
            <a:ext cx="8504657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23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选择结构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、猜拳案例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643829"/>
            <a:ext cx="6216693" cy="2897403"/>
          </a:xfrm>
          <a:prstGeom prst="rect">
            <a:avLst/>
          </a:prstGeom>
        </p:spPr>
      </p:pic>
      <p:sp>
        <p:nvSpPr>
          <p:cNvPr id="8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49598" cy="69950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 smtClean="0"/>
              <a:t>需求：参与游戏的角色有两个（玩家 与 电脑），玩家手工出拳，电脑随机出拳，根据石头剪刀布判断输赢。大致有三种情况：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002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输入方法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石头剪刀布</a:t>
            </a:r>
            <a:endParaRPr lang="zh-CN" altLang="en-US" dirty="0"/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1208794"/>
            <a:ext cx="10749599" cy="507831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导入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模块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random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计算电脑出拳的随机数字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=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random.randint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(0, 2)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print(computer)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player =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(input('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请出拳：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石头，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剪刀，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布：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'))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玩家胜利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p0:c1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p1:c2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p2:c0</a:t>
            </a:r>
          </a:p>
          <a:p>
            <a:r>
              <a:rPr lang="en-US" altLang="zh-CN" dirty="0">
                <a:solidFill>
                  <a:srgbClr val="B60206"/>
                </a:solidFill>
              </a:rPr>
              <a:t>if (player == 0 and computer == 1) or (player == 1 and computer == 2) or (player == 2 and computer == 0):</a:t>
            </a:r>
          </a:p>
          <a:p>
            <a:r>
              <a:rPr lang="en-US" altLang="zh-CN" dirty="0">
                <a:solidFill>
                  <a:srgbClr val="B60206"/>
                </a:solidFill>
              </a:rPr>
              <a:t>    print('</a:t>
            </a:r>
            <a:r>
              <a:rPr lang="zh-CN" altLang="en-US" dirty="0">
                <a:solidFill>
                  <a:srgbClr val="B60206"/>
                </a:solidFill>
              </a:rPr>
              <a:t>玩家获胜</a:t>
            </a:r>
            <a:r>
              <a:rPr lang="en-US" altLang="zh-CN" dirty="0">
                <a:solidFill>
                  <a:srgbClr val="B60206"/>
                </a:solidFill>
              </a:rPr>
              <a:t>')</a:t>
            </a:r>
          </a:p>
          <a:p>
            <a:endParaRPr lang="en-US" altLang="zh-CN" dirty="0">
              <a:solidFill>
                <a:srgbClr val="B60206"/>
              </a:solidFill>
            </a:endParaRPr>
          </a:p>
          <a:p>
            <a:r>
              <a:rPr lang="en-US" altLang="zh-CN" dirty="0">
                <a:solidFill>
                  <a:srgbClr val="B60206"/>
                </a:solidFill>
              </a:rPr>
              <a:t># </a:t>
            </a:r>
            <a:r>
              <a:rPr lang="zh-CN" altLang="en-US" dirty="0">
                <a:solidFill>
                  <a:srgbClr val="B60206"/>
                </a:solidFill>
              </a:rPr>
              <a:t>平局：玩家 </a:t>
            </a:r>
            <a:r>
              <a:rPr lang="en-US" altLang="zh-CN" dirty="0">
                <a:solidFill>
                  <a:srgbClr val="B60206"/>
                </a:solidFill>
              </a:rPr>
              <a:t>== </a:t>
            </a:r>
            <a:r>
              <a:rPr lang="zh-CN" altLang="en-US" dirty="0">
                <a:solidFill>
                  <a:srgbClr val="B60206"/>
                </a:solidFill>
              </a:rPr>
              <a:t>电脑</a:t>
            </a:r>
          </a:p>
          <a:p>
            <a:r>
              <a:rPr lang="en-US" altLang="zh-CN" dirty="0" err="1">
                <a:solidFill>
                  <a:srgbClr val="B60206"/>
                </a:solidFill>
              </a:rPr>
              <a:t>elif</a:t>
            </a:r>
            <a:r>
              <a:rPr lang="en-US" altLang="zh-CN" dirty="0">
                <a:solidFill>
                  <a:srgbClr val="B60206"/>
                </a:solidFill>
              </a:rPr>
              <a:t> player == computer:</a:t>
            </a:r>
          </a:p>
          <a:p>
            <a:r>
              <a:rPr lang="en-US" altLang="zh-CN" dirty="0">
                <a:solidFill>
                  <a:srgbClr val="B60206"/>
                </a:solidFill>
              </a:rPr>
              <a:t>    print('</a:t>
            </a:r>
            <a:r>
              <a:rPr lang="zh-CN" altLang="en-US" dirty="0">
                <a:solidFill>
                  <a:srgbClr val="B60206"/>
                </a:solidFill>
              </a:rPr>
              <a:t>平局</a:t>
            </a:r>
            <a:r>
              <a:rPr lang="en-US" altLang="zh-CN" dirty="0">
                <a:solidFill>
                  <a:srgbClr val="B60206"/>
                </a:solidFill>
              </a:rPr>
              <a:t>')</a:t>
            </a:r>
          </a:p>
          <a:p>
            <a:r>
              <a:rPr lang="en-US" altLang="zh-CN" dirty="0">
                <a:solidFill>
                  <a:srgbClr val="B60206"/>
                </a:solidFill>
              </a:rPr>
              <a:t>else:</a:t>
            </a:r>
          </a:p>
          <a:p>
            <a:r>
              <a:rPr lang="en-US" altLang="zh-CN" dirty="0">
                <a:solidFill>
                  <a:srgbClr val="B60206"/>
                </a:solidFill>
              </a:rPr>
              <a:t>    print('</a:t>
            </a:r>
            <a:r>
              <a:rPr lang="zh-CN" altLang="en-US" dirty="0">
                <a:solidFill>
                  <a:srgbClr val="B60206"/>
                </a:solidFill>
              </a:rPr>
              <a:t>电脑获胜</a:t>
            </a:r>
            <a:r>
              <a:rPr lang="en-US" altLang="zh-CN" dirty="0">
                <a:solidFill>
                  <a:srgbClr val="B60206"/>
                </a:solidFill>
              </a:rPr>
              <a:t>')</a:t>
            </a:r>
            <a:endParaRPr lang="en-US" altLang="zh-CN" dirty="0">
              <a:solidFill>
                <a:srgbClr val="B602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260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三目运算符</a:t>
            </a:r>
            <a:endParaRPr lang="zh-CN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710880" y="1200527"/>
            <a:ext cx="268535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500" b="0" i="0" u="none" strike="noStrike" cap="none" normalizeH="0" baseline="0" dirty="0" smtClean="0">
                <a:ln>
                  <a:noFill/>
                </a:ln>
                <a:solidFill>
                  <a:srgbClr val="34495E"/>
                </a:solidFill>
                <a:effectLst/>
                <a:latin typeface="Arial" panose="020B0604020202020204" pitchFamily="34" charset="0"/>
                <a:ea typeface="Source Sans Pro"/>
              </a:rPr>
              <a:t>三目运算符也叫三元运算符。</a:t>
            </a:r>
            <a:endParaRPr kumimoji="0" lang="en-US" altLang="zh-CN" sz="1500" b="0" i="0" u="none" strike="noStrike" cap="none" normalizeH="0" baseline="0" dirty="0" smtClean="0">
              <a:ln>
                <a:noFill/>
              </a:ln>
              <a:solidFill>
                <a:srgbClr val="34495E"/>
              </a:solidFill>
              <a:effectLst/>
              <a:latin typeface="Arial" panose="020B0604020202020204" pitchFamily="34" charset="0"/>
              <a:ea typeface="Source Sans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500" b="0" i="0" u="none" strike="noStrike" cap="none" normalizeH="0" baseline="0" dirty="0" smtClean="0">
                <a:ln>
                  <a:noFill/>
                </a:ln>
                <a:solidFill>
                  <a:srgbClr val="34495E"/>
                </a:solidFill>
                <a:effectLst/>
                <a:latin typeface="Arial" panose="020B0604020202020204" pitchFamily="34" charset="0"/>
                <a:ea typeface="Source Sans Pro"/>
              </a:rPr>
              <a:t>语法如下：</a:t>
            </a: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1947451"/>
            <a:ext cx="10749599" cy="36933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B60206"/>
                </a:solidFill>
              </a:rPr>
              <a:t>值</a:t>
            </a:r>
            <a:r>
              <a:rPr lang="en-US" altLang="zh-CN" dirty="0">
                <a:solidFill>
                  <a:srgbClr val="B60206"/>
                </a:solidFill>
              </a:rPr>
              <a:t>1 if </a:t>
            </a:r>
            <a:r>
              <a:rPr lang="zh-CN" altLang="en-US" dirty="0">
                <a:solidFill>
                  <a:srgbClr val="B60206"/>
                </a:solidFill>
              </a:rPr>
              <a:t>条件 </a:t>
            </a:r>
            <a:r>
              <a:rPr lang="en-US" altLang="zh-CN" dirty="0">
                <a:solidFill>
                  <a:srgbClr val="B60206"/>
                </a:solidFill>
              </a:rPr>
              <a:t>else </a:t>
            </a:r>
            <a:r>
              <a:rPr lang="zh-CN" altLang="en-US" dirty="0">
                <a:solidFill>
                  <a:srgbClr val="B60206"/>
                </a:solidFill>
              </a:rPr>
              <a:t>值</a:t>
            </a:r>
            <a:r>
              <a:rPr lang="en-US" altLang="zh-CN" dirty="0">
                <a:solidFill>
                  <a:srgbClr val="B60206"/>
                </a:solidFill>
              </a:rPr>
              <a:t>2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0880" y="24790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求两个数的最大值：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3010591"/>
            <a:ext cx="10749599" cy="147732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= 1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= 2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rgbClr val="AD2B26"/>
                </a:solidFill>
              </a:rPr>
              <a:t>c = a if a &gt; b else b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print(c)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161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从键盘中输入三个任意数值，求最大值</a:t>
            </a:r>
            <a:endParaRPr lang="en-US" altLang="zh-CN" dirty="0" smtClean="0"/>
          </a:p>
          <a:p>
            <a:r>
              <a:rPr lang="zh-CN" altLang="en-US" dirty="0" smtClean="0"/>
              <a:t>期末考试结束了，根据学员成绩求学员等级：</a:t>
            </a:r>
            <a:r>
              <a:rPr lang="en-US" altLang="zh-CN" dirty="0" smtClean="0"/>
              <a:t>90</a:t>
            </a:r>
            <a:r>
              <a:rPr lang="zh-CN" altLang="en-US" dirty="0" smtClean="0"/>
              <a:t>分及以上则为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60</a:t>
            </a:r>
            <a:r>
              <a:rPr lang="zh-CN" altLang="en-US" dirty="0" smtClean="0"/>
              <a:t>分及</a:t>
            </a:r>
            <a:r>
              <a:rPr lang="en-US" altLang="zh-CN" dirty="0" smtClean="0"/>
              <a:t>60</a:t>
            </a:r>
            <a:r>
              <a:rPr lang="zh-CN" altLang="en-US" dirty="0" smtClean="0"/>
              <a:t>分到</a:t>
            </a:r>
            <a:r>
              <a:rPr lang="en-US" altLang="zh-CN" dirty="0" smtClean="0"/>
              <a:t>90</a:t>
            </a:r>
            <a:r>
              <a:rPr lang="zh-CN" altLang="en-US" dirty="0" smtClean="0"/>
              <a:t>之间则为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60</a:t>
            </a:r>
            <a:r>
              <a:rPr lang="zh-CN" altLang="en-US" dirty="0" smtClean="0"/>
              <a:t>分则为</a:t>
            </a:r>
            <a:r>
              <a:rPr lang="en-US" altLang="zh-CN" dirty="0" smtClean="0"/>
              <a:t>C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zh-CN" altLang="en-US" dirty="0" smtClean="0"/>
              <a:t>红绿灯案例：手动输入红绿灯状态如</a:t>
            </a:r>
            <a:r>
              <a:rPr lang="en-US" altLang="zh-CN" dirty="0" smtClean="0"/>
              <a:t>state=</a:t>
            </a:r>
            <a:r>
              <a:rPr lang="en-US" altLang="zh-CN" dirty="0" smtClean="0"/>
              <a:t>"</a:t>
            </a:r>
            <a:r>
              <a:rPr lang="zh-CN" altLang="en-US" dirty="0" smtClean="0"/>
              <a:t>红灯</a:t>
            </a:r>
            <a:r>
              <a:rPr lang="en-US" altLang="zh-CN" dirty="0" smtClean="0"/>
              <a:t>"</a:t>
            </a:r>
            <a:r>
              <a:rPr lang="zh-CN" altLang="en-US" dirty="0" smtClean="0"/>
              <a:t>，根据红绿灯状态，输出小汽车的运行状态。正常通行、停车等待、观察并慢行。</a:t>
            </a:r>
            <a:endParaRPr lang="en-US" altLang="zh-CN" dirty="0" smtClean="0"/>
          </a:p>
          <a:p>
            <a:r>
              <a:rPr lang="zh-CN" altLang="en-US" dirty="0" smtClean="0"/>
              <a:t>有一物，不知其数，三三数之余二，五五数之余三，七七数之余二，问物几何？（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以内数值）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="" xmlns:a16="http://schemas.microsoft.com/office/drawing/2014/main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Python</a:t>
            </a:r>
            <a:r>
              <a:rPr lang="zh-CN" altLang="en-US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运算符与条件结构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中，程序接收用户输入的数据功能即是输入。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=""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/>
              <a:t>输入方法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、什么是输入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70" y="2148432"/>
            <a:ext cx="7559695" cy="41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6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/>
              <a:t>输入方法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79" y="940081"/>
            <a:ext cx="10749599" cy="517190"/>
          </a:xfrm>
        </p:spPr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基本语法</a:t>
            </a:r>
            <a:endParaRPr kumimoji="1" lang="zh-CN" altLang="en-US" dirty="0"/>
          </a:p>
        </p:txBody>
      </p:sp>
      <p:sp>
        <p:nvSpPr>
          <p:cNvPr id="6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1635973"/>
            <a:ext cx="5770944" cy="33855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input('</a:t>
            </a:r>
            <a:r>
              <a:rPr lang="zh-CN" altLang="en-US" sz="1600" dirty="0"/>
              <a:t>提示信息</a:t>
            </a:r>
            <a:r>
              <a:rPr lang="en-US" altLang="zh-CN" sz="1600" dirty="0"/>
              <a:t>')</a:t>
            </a:r>
            <a:endParaRPr kumimoji="1" lang="zh-CN" altLang="en-US" sz="1600" dirty="0"/>
          </a:p>
        </p:txBody>
      </p:sp>
      <p:sp>
        <p:nvSpPr>
          <p:cNvPr id="8" name="文本占位符 3">
            <a:extLst>
              <a:ext uri="{FF2B5EF4-FFF2-40B4-BE49-F238E27FC236}">
                <a16:creationId xmlns=""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2122452"/>
            <a:ext cx="10749599" cy="517190"/>
          </a:xfrm>
        </p:spPr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、输入的特点</a:t>
            </a:r>
            <a:endParaRPr kumimoji="1" lang="zh-CN" altLang="en-US" dirty="0"/>
          </a:p>
        </p:txBody>
      </p:sp>
      <p:sp>
        <p:nvSpPr>
          <p:cNvPr id="9" name="文本占位符 1">
            <a:extLst>
              <a:ext uri="{FF2B5EF4-FFF2-40B4-BE49-F238E27FC236}">
                <a16:creationId xmlns=""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2804421"/>
            <a:ext cx="10749598" cy="354668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当程序执行到</a:t>
            </a:r>
            <a:r>
              <a:rPr lang="en-US" altLang="zh-CN" dirty="0" smtClean="0"/>
              <a:t>`input`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B60206"/>
                </a:solidFill>
              </a:rPr>
              <a:t>等待用户输入，输入完成之后才能继续向下执行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中，</a:t>
            </a:r>
            <a:r>
              <a:rPr kumimoji="1" lang="en-US" altLang="zh-CN" dirty="0">
                <a:solidFill>
                  <a:srgbClr val="B60206"/>
                </a:solidFill>
              </a:rPr>
              <a:t>`input`</a:t>
            </a:r>
            <a:r>
              <a:rPr kumimoji="1" lang="zh-CN" altLang="en-US" dirty="0">
                <a:solidFill>
                  <a:srgbClr val="B60206"/>
                </a:solidFill>
              </a:rPr>
              <a:t>接收用户输入后，一般存储到变量，方便使用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中，</a:t>
            </a:r>
            <a:r>
              <a:rPr kumimoji="1" lang="en-US" altLang="zh-CN" dirty="0"/>
              <a:t>`input`</a:t>
            </a:r>
            <a:r>
              <a:rPr kumimoji="1" lang="zh-CN" altLang="en-US" dirty="0"/>
              <a:t>会把接收到的</a:t>
            </a:r>
            <a:r>
              <a:rPr kumimoji="1" lang="zh-CN" altLang="en-US" dirty="0">
                <a:solidFill>
                  <a:srgbClr val="B60206"/>
                </a:solidFill>
              </a:rPr>
              <a:t>任意用户输入的数据</a:t>
            </a:r>
            <a:r>
              <a:rPr kumimoji="1" lang="zh-CN" altLang="en-US" dirty="0"/>
              <a:t>都</a:t>
            </a:r>
            <a:r>
              <a:rPr kumimoji="1" lang="zh-CN" altLang="en-US" dirty="0" smtClean="0"/>
              <a:t>当做</a:t>
            </a:r>
            <a:r>
              <a:rPr kumimoji="1" lang="zh-CN" altLang="en-US" dirty="0" smtClean="0">
                <a:solidFill>
                  <a:srgbClr val="B60206"/>
                </a:solidFill>
              </a:rPr>
              <a:t>字符串</a:t>
            </a:r>
            <a:r>
              <a:rPr kumimoji="1" lang="zh-CN" altLang="en-US" dirty="0" smtClean="0"/>
              <a:t>处理</a:t>
            </a:r>
            <a:r>
              <a:rPr kumimoji="1" lang="zh-CN" altLang="en-US" dirty="0"/>
              <a:t>。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79" y="4269985"/>
            <a:ext cx="5770944" cy="135421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password = input('</a:t>
            </a:r>
            <a:r>
              <a:rPr lang="zh-CN" altLang="en-US" sz="1600" dirty="0"/>
              <a:t>请输入您的密码：</a:t>
            </a:r>
            <a:r>
              <a:rPr lang="en-US" altLang="zh-CN" sz="1600" dirty="0"/>
              <a:t>')</a:t>
            </a:r>
          </a:p>
          <a:p>
            <a:endParaRPr lang="en-US" altLang="zh-CN" sz="1600" dirty="0"/>
          </a:p>
          <a:p>
            <a:r>
              <a:rPr lang="en-US" altLang="zh-CN" sz="1600" dirty="0"/>
              <a:t>print(f'</a:t>
            </a:r>
            <a:r>
              <a:rPr lang="zh-CN" altLang="en-US" sz="1600" dirty="0"/>
              <a:t>您输入的密码是</a:t>
            </a:r>
            <a:r>
              <a:rPr lang="en-US" altLang="zh-CN" sz="1600" dirty="0"/>
              <a:t>{password}')</a:t>
            </a:r>
          </a:p>
          <a:p>
            <a:r>
              <a:rPr lang="en-US" altLang="zh-CN" sz="1600" dirty="0"/>
              <a:t># &lt;class '</a:t>
            </a:r>
            <a:r>
              <a:rPr lang="en-US" altLang="zh-CN" sz="1600" dirty="0" err="1"/>
              <a:t>str</a:t>
            </a:r>
            <a:r>
              <a:rPr lang="en-US" altLang="zh-CN" sz="1600" dirty="0"/>
              <a:t>'&gt;</a:t>
            </a:r>
          </a:p>
          <a:p>
            <a:r>
              <a:rPr lang="en-US" altLang="zh-CN" sz="1600" dirty="0"/>
              <a:t>print(type(password))</a:t>
            </a:r>
            <a:endParaRPr kumimoji="1" lang="zh-CN" alt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20" y="5357543"/>
            <a:ext cx="7567316" cy="115834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 rot="2155195">
            <a:off x="3977086" y="5090447"/>
            <a:ext cx="2057519" cy="2211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450231">
            <a:off x="2526976" y="5589930"/>
            <a:ext cx="2418174" cy="2333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23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数据类型转换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4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中一共有多少种数据类型？分别是什么？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：为什么需要这么多数据类型？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答：在日常生活中，我们经常会出门买东西，每个买的商品都有自己的属性。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数据类型转换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回顾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数据类型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08" y="3492593"/>
            <a:ext cx="8179728" cy="293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7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数据类型转换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超市收银系统案例：</a:t>
            </a:r>
            <a:endParaRPr lang="zh-CN" altLang="en-US" dirty="0"/>
          </a:p>
        </p:txBody>
      </p:sp>
      <p:sp>
        <p:nvSpPr>
          <p:cNvPr id="8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94" y="1457271"/>
            <a:ext cx="8462043" cy="273724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95794" y="4445336"/>
            <a:ext cx="10666853" cy="116955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/>
              <a:t>name = input('</a:t>
            </a:r>
            <a:r>
              <a:rPr lang="zh-CN" altLang="en-US" sz="1400" dirty="0"/>
              <a:t>请输入您购买商品名称：</a:t>
            </a:r>
            <a:r>
              <a:rPr lang="en-US" altLang="zh-CN" sz="1400" dirty="0"/>
              <a:t>')</a:t>
            </a:r>
            <a:br>
              <a:rPr lang="en-US" altLang="zh-CN" sz="1400" dirty="0"/>
            </a:br>
            <a:r>
              <a:rPr lang="en-US" altLang="zh-CN" sz="1400" dirty="0"/>
              <a:t>id = input('</a:t>
            </a:r>
            <a:r>
              <a:rPr lang="zh-CN" altLang="en-US" sz="1400" dirty="0"/>
              <a:t>请输入您购买商品编号：</a:t>
            </a:r>
            <a:r>
              <a:rPr lang="en-US" altLang="zh-CN" sz="1400" dirty="0"/>
              <a:t>')</a:t>
            </a:r>
            <a:br>
              <a:rPr lang="en-US" altLang="zh-CN" sz="1400" dirty="0"/>
            </a:br>
            <a:r>
              <a:rPr lang="en-US" altLang="zh-CN" sz="1400" dirty="0"/>
              <a:t>price = input('</a:t>
            </a:r>
            <a:r>
              <a:rPr lang="zh-CN" altLang="en-US" sz="1400" dirty="0"/>
              <a:t>请输入您购买商品价格：</a:t>
            </a:r>
            <a:r>
              <a:rPr lang="en-US" altLang="zh-CN" sz="1400" dirty="0"/>
              <a:t>')</a:t>
            </a:r>
            <a:br>
              <a:rPr lang="en-US" altLang="zh-CN" sz="1400" dirty="0"/>
            </a:b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print(f'</a:t>
            </a:r>
            <a:r>
              <a:rPr lang="zh-CN" altLang="en-US" sz="1400" dirty="0"/>
              <a:t>您购买了</a:t>
            </a:r>
            <a:r>
              <a:rPr lang="en-US" altLang="zh-CN" sz="1400" dirty="0"/>
              <a:t>{name}</a:t>
            </a:r>
            <a:r>
              <a:rPr lang="zh-CN" altLang="en-US" sz="1400" dirty="0"/>
              <a:t>，商品编号为</a:t>
            </a:r>
            <a:r>
              <a:rPr lang="en-US" altLang="zh-CN" sz="1400" dirty="0"/>
              <a:t>{id}</a:t>
            </a:r>
            <a:r>
              <a:rPr lang="zh-CN" altLang="en-US" sz="1400" dirty="0"/>
              <a:t>，商品价格为</a:t>
            </a:r>
            <a:r>
              <a:rPr lang="en-US" altLang="zh-CN" sz="1400" dirty="0"/>
              <a:t>{price}</a:t>
            </a:r>
            <a:r>
              <a:rPr lang="zh-CN" altLang="en-US" sz="1400" dirty="0"/>
              <a:t>，欢迎下次光临！</a:t>
            </a:r>
            <a:r>
              <a:rPr lang="en-US" altLang="zh-CN" sz="1400" dirty="0" smtClean="0"/>
              <a:t>')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4842016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7321</TotalTime>
  <Words>2536</Words>
  <Application>Microsoft Office PowerPoint</Application>
  <PresentationFormat>宽屏</PresentationFormat>
  <Paragraphs>410</Paragraphs>
  <Slides>43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43</vt:i4>
      </vt:variant>
    </vt:vector>
  </HeadingPairs>
  <TitlesOfParts>
    <vt:vector size="64" baseType="lpstr">
      <vt:lpstr>Alibaba PuHuiTi B</vt:lpstr>
      <vt:lpstr>Alibaba PuHuiTi M</vt:lpstr>
      <vt:lpstr>Alibaba PuHuiTi R</vt:lpstr>
      <vt:lpstr>Source Sans Pro</vt:lpstr>
      <vt:lpstr>阿里巴巴普惠体</vt:lpstr>
      <vt:lpstr>等线</vt:lpstr>
      <vt:lpstr>黑体</vt:lpstr>
      <vt:lpstr>宋体</vt:lpstr>
      <vt:lpstr>微软雅黑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Python运算符与判断</vt:lpstr>
      <vt:lpstr>PowerPoint 演示文稿</vt:lpstr>
      <vt:lpstr>PowerPoint 演示文稿</vt:lpstr>
      <vt:lpstr>Python输入方法</vt:lpstr>
      <vt:lpstr>Python输入方法</vt:lpstr>
      <vt:lpstr>Python输入方法</vt:lpstr>
      <vt:lpstr>Python数据类型转换</vt:lpstr>
      <vt:lpstr>Python数据类型转换</vt:lpstr>
      <vt:lpstr>Python数据类型转换</vt:lpstr>
      <vt:lpstr>Python数据类型转换</vt:lpstr>
      <vt:lpstr>Python数据类型转换</vt:lpstr>
      <vt:lpstr>Python数据类型转换</vt:lpstr>
      <vt:lpstr>Python数据类型转换</vt:lpstr>
      <vt:lpstr>Python数据类型转换</vt:lpstr>
      <vt:lpstr>运算符的使用</vt:lpstr>
      <vt:lpstr>运算符的使用</vt:lpstr>
      <vt:lpstr>运算符的使用</vt:lpstr>
      <vt:lpstr>运算符的使用</vt:lpstr>
      <vt:lpstr>运算符的使用</vt:lpstr>
      <vt:lpstr>运算符的使用</vt:lpstr>
      <vt:lpstr>运算符的使用</vt:lpstr>
      <vt:lpstr>运算符的使用</vt:lpstr>
      <vt:lpstr>运算符的使用</vt:lpstr>
      <vt:lpstr>运算符的使用</vt:lpstr>
      <vt:lpstr>运算符的使用</vt:lpstr>
      <vt:lpstr>运算符的使用</vt:lpstr>
      <vt:lpstr>上午练习题</vt:lpstr>
      <vt:lpstr>世界杯小组赛问题解析</vt:lpstr>
      <vt:lpstr>if选择结构</vt:lpstr>
      <vt:lpstr>if选择结构</vt:lpstr>
      <vt:lpstr>if选择结构</vt:lpstr>
      <vt:lpstr>if选择结构</vt:lpstr>
      <vt:lpstr>if选择结构</vt:lpstr>
      <vt:lpstr>if选择结构</vt:lpstr>
      <vt:lpstr>if选择结构</vt:lpstr>
      <vt:lpstr>if选择结构</vt:lpstr>
      <vt:lpstr>if选择结构</vt:lpstr>
      <vt:lpstr>if选择结构</vt:lpstr>
      <vt:lpstr>if选择结构</vt:lpstr>
      <vt:lpstr>石头剪刀布</vt:lpstr>
      <vt:lpstr>三目运算符</vt:lpstr>
      <vt:lpstr>Python运算符与条件结构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itheima</cp:lastModifiedBy>
  <cp:revision>458</cp:revision>
  <dcterms:created xsi:type="dcterms:W3CDTF">2020-03-31T02:23:27Z</dcterms:created>
  <dcterms:modified xsi:type="dcterms:W3CDTF">2021-02-23T06:48:38Z</dcterms:modified>
</cp:coreProperties>
</file>